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drawings/drawing6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7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4"/>
  </p:notesMasterIdLst>
  <p:sldIdLst>
    <p:sldId id="350" r:id="rId2"/>
    <p:sldId id="323" r:id="rId3"/>
    <p:sldId id="325" r:id="rId4"/>
    <p:sldId id="326" r:id="rId5"/>
    <p:sldId id="322" r:id="rId6"/>
    <p:sldId id="302" r:id="rId7"/>
    <p:sldId id="321" r:id="rId8"/>
    <p:sldId id="344" r:id="rId9"/>
    <p:sldId id="335" r:id="rId10"/>
    <p:sldId id="345" r:id="rId11"/>
    <p:sldId id="327" r:id="rId12"/>
    <p:sldId id="351" r:id="rId13"/>
    <p:sldId id="346" r:id="rId14"/>
    <p:sldId id="261" r:id="rId15"/>
    <p:sldId id="309" r:id="rId16"/>
    <p:sldId id="347" r:id="rId17"/>
    <p:sldId id="311" r:id="rId18"/>
    <p:sldId id="348" r:id="rId19"/>
    <p:sldId id="339" r:id="rId20"/>
    <p:sldId id="342" r:id="rId21"/>
    <p:sldId id="332" r:id="rId22"/>
    <p:sldId id="278" r:id="rId23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>
          <p15:clr>
            <a:srgbClr val="A4A3A4"/>
          </p15:clr>
        </p15:guide>
        <p15:guide id="4" pos="29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DAE3F3"/>
    <a:srgbClr val="00FFFF"/>
    <a:srgbClr val="31859C"/>
    <a:srgbClr val="D99694"/>
    <a:srgbClr val="038DCB"/>
    <a:srgbClr val="2B7589"/>
    <a:srgbClr val="33CCCC"/>
    <a:srgbClr val="F5B27B"/>
    <a:srgbClr val="04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0" autoAdjust="0"/>
    <p:restoredTop sz="95501" autoAdjust="0"/>
  </p:normalViewPr>
  <p:slideViewPr>
    <p:cSldViewPr>
      <p:cViewPr varScale="1">
        <p:scale>
          <a:sx n="92" d="100"/>
          <a:sy n="92" d="100"/>
        </p:scale>
        <p:origin x="1464" y="90"/>
      </p:cViewPr>
      <p:guideLst>
        <p:guide orient="horz" pos="2160"/>
        <p:guide pos="2880"/>
        <p:guide orient="horz" pos="226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85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985" b="1" dirty="0"/>
              <a:t>Степень выживаемости </a:t>
            </a:r>
            <a:r>
              <a:rPr lang="ru-RU" sz="985" b="1" dirty="0" smtClean="0"/>
              <a:t>до 6 </a:t>
            </a:r>
            <a:r>
              <a:rPr lang="ru-RU" sz="985" b="1" dirty="0"/>
              <a:t>месяцев после операций с опухолями головного мозга</a:t>
            </a:r>
          </a:p>
        </c:rich>
      </c:tx>
      <c:layout>
        <c:manualLayout>
          <c:xMode val="edge"/>
          <c:yMode val="edge"/>
          <c:x val="0.14788939261380207"/>
          <c:y val="2.5810353952669497E-2"/>
        </c:manualLayout>
      </c:layout>
      <c:overlay val="0"/>
      <c:spPr>
        <a:noFill/>
        <a:ln w="250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494069211723356E-3"/>
          <c:y val="0.31357714583197766"/>
          <c:w val="0.96735691253526801"/>
          <c:h val="0.54043469772889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508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5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Порог-е знач-е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0.6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927200"/>
        <c:axId val="268927592"/>
      </c:barChart>
      <c:catAx>
        <c:axId val="26892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3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4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68927592"/>
        <c:crosses val="autoZero"/>
        <c:auto val="1"/>
        <c:lblAlgn val="ctr"/>
        <c:lblOffset val="100"/>
        <c:noMultiLvlLbl val="0"/>
      </c:catAx>
      <c:valAx>
        <c:axId val="2689275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8927200"/>
        <c:crosses val="autoZero"/>
        <c:crossBetween val="between"/>
      </c:valAx>
      <c:spPr>
        <a:noFill/>
        <a:ln w="25320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85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6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93" b="1" dirty="0">
                <a:solidFill>
                  <a:schemeClr val="tx1"/>
                </a:solidFill>
              </a:rPr>
              <a:t>Снижение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>
              <a:defRPr sz="1086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93" b="1" dirty="0" smtClean="0">
                <a:solidFill>
                  <a:schemeClr val="tx1"/>
                </a:solidFill>
              </a:rPr>
              <a:t>общей </a:t>
            </a:r>
            <a:r>
              <a:rPr lang="ru-RU" sz="1093" b="1" dirty="0">
                <a:solidFill>
                  <a:schemeClr val="tx1"/>
                </a:solidFill>
              </a:rPr>
              <a:t>летальности</a:t>
            </a:r>
          </a:p>
        </c:rich>
      </c:tx>
      <c:layout/>
      <c:overlay val="0"/>
      <c:spPr>
        <a:noFill/>
        <a:ln w="2529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39569244688150945"/>
          <c:w val="0.95216087101433178"/>
          <c:h val="0.39090097029215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529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</c:v>
                </c:pt>
                <c:pt idx="2">
                  <c:v>Порог-е знач-е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6.0000000000000001E-3</c:v>
                </c:pt>
                <c:pt idx="1">
                  <c:v>7.0000000000000001E-3</c:v>
                </c:pt>
                <c:pt idx="2">
                  <c:v>7.0000000000000001E-3</c:v>
                </c:pt>
                <c:pt idx="3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692920"/>
        <c:axId val="219724464"/>
      </c:barChart>
      <c:catAx>
        <c:axId val="21969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3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19724464"/>
        <c:crosses val="autoZero"/>
        <c:auto val="1"/>
        <c:lblAlgn val="ctr"/>
        <c:lblOffset val="100"/>
        <c:noMultiLvlLbl val="0"/>
      </c:catAx>
      <c:valAx>
        <c:axId val="2197244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19692920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3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36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36" b="1">
                <a:solidFill>
                  <a:schemeClr val="tx1"/>
                </a:solidFill>
              </a:rPr>
              <a:t>Рост удовлетворенности пациентов </a:t>
            </a:r>
          </a:p>
        </c:rich>
      </c:tx>
      <c:layout>
        <c:manualLayout>
          <c:xMode val="edge"/>
          <c:yMode val="edge"/>
          <c:x val="0.15569251182848265"/>
          <c:y val="3.6490438695163101E-2"/>
        </c:manualLayout>
      </c:layout>
      <c:overlay val="0"/>
      <c:spPr>
        <a:noFill/>
        <a:ln w="2397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779405211331018E-2"/>
          <c:y val="0.22331972074787387"/>
          <c:w val="0.97067317696968358"/>
          <c:h val="0.61368583041294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397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41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</c:v>
                </c:pt>
                <c:pt idx="2">
                  <c:v>Порог-е знач-е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 formatCode="0%">
                  <c:v>0.96</c:v>
                </c:pt>
                <c:pt idx="1">
                  <c:v>0.95899999999999996</c:v>
                </c:pt>
                <c:pt idx="2" formatCode="0%">
                  <c:v>0.96</c:v>
                </c:pt>
                <c:pt idx="3">
                  <c:v>0.97499999999999998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767344"/>
        <c:axId val="82497032"/>
      </c:barChart>
      <c:catAx>
        <c:axId val="21976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96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41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2497032"/>
        <c:crosses val="autoZero"/>
        <c:auto val="1"/>
        <c:lblAlgn val="ctr"/>
        <c:lblOffset val="100"/>
        <c:noMultiLvlLbl val="0"/>
      </c:catAx>
      <c:valAx>
        <c:axId val="82497032"/>
        <c:scaling>
          <c:orientation val="minMax"/>
          <c:max val="1"/>
          <c:min val="0.9"/>
        </c:scaling>
        <c:delete val="1"/>
        <c:axPos val="l"/>
        <c:numFmt formatCode="0%" sourceLinked="1"/>
        <c:majorTickMark val="out"/>
        <c:minorTickMark val="none"/>
        <c:tickLblPos val="nextTo"/>
        <c:crossAx val="21976734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41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93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93" b="1" dirty="0">
                <a:solidFill>
                  <a:schemeClr val="tx1"/>
                </a:solidFill>
              </a:rPr>
              <a:t>Снижение </a:t>
            </a:r>
            <a:r>
              <a:rPr lang="ru-RU" sz="1093" b="1" dirty="0" smtClean="0">
                <a:solidFill>
                  <a:schemeClr val="tx1"/>
                </a:solidFill>
              </a:rPr>
              <a:t>послеоперационной </a:t>
            </a:r>
            <a:r>
              <a:rPr lang="ru-RU" sz="1093" b="1" dirty="0">
                <a:solidFill>
                  <a:schemeClr val="tx1"/>
                </a:solidFill>
              </a:rPr>
              <a:t>летальности</a:t>
            </a:r>
          </a:p>
        </c:rich>
      </c:tx>
      <c:layout>
        <c:manualLayout>
          <c:xMode val="edge"/>
          <c:yMode val="edge"/>
          <c:x val="0.23423320414569559"/>
          <c:y val="9.7047620757532999E-3"/>
        </c:manualLayout>
      </c:layout>
      <c:overlay val="0"/>
      <c:spPr>
        <a:noFill/>
        <a:ln w="2529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7.5144535172135558E-3"/>
          <c:w val="0.95090069357372986"/>
          <c:h val="0.77907896365645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529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</c:v>
                </c:pt>
                <c:pt idx="2">
                  <c:v>Порог-е знач-е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7.9000000000000008E-3</c:v>
                </c:pt>
                <c:pt idx="1">
                  <c:v>8.2000000000000007E-3</c:v>
                </c:pt>
                <c:pt idx="2">
                  <c:v>1.6E-2</c:v>
                </c:pt>
                <c:pt idx="3">
                  <c:v>5.7000000000000002E-3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854856"/>
        <c:axId val="218156240"/>
      </c:barChart>
      <c:catAx>
        <c:axId val="21985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3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18156240"/>
        <c:crosses val="autoZero"/>
        <c:auto val="1"/>
        <c:lblAlgn val="ctr"/>
        <c:lblOffset val="100"/>
        <c:noMultiLvlLbl val="0"/>
      </c:catAx>
      <c:valAx>
        <c:axId val="218156240"/>
        <c:scaling>
          <c:orientation val="minMax"/>
          <c:max val="3.5000000000000003E-2"/>
        </c:scaling>
        <c:delete val="1"/>
        <c:axPos val="l"/>
        <c:numFmt formatCode="0.00%" sourceLinked="1"/>
        <c:majorTickMark val="out"/>
        <c:minorTickMark val="none"/>
        <c:tickLblPos val="nextTo"/>
        <c:crossAx val="219854856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3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866324208423752E-2"/>
          <c:y val="9.4215920453282975E-2"/>
          <c:w val="0.94369001393384266"/>
          <c:h val="0.63048645935892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033118162651884E-2"/>
                  <c:y val="-5.87897641002851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_ ;\-#,##0\ " sourceLinked="0"/>
            <c:spPr>
              <a:noFill/>
              <a:ln w="25335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94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год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5758594</c:v>
                </c:pt>
                <c:pt idx="1">
                  <c:v>5311900</c:v>
                </c:pt>
                <c:pt idx="2" formatCode="#,##0">
                  <c:v>5402727</c:v>
                </c:pt>
                <c:pt idx="3" formatCode="#,##0">
                  <c:v>5015250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648406604600658E-2"/>
                  <c:y val="-1.03746642529915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0165590813259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033118162651884E-2"/>
                  <c:y val="-2.76644098368159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03311816265178E-2"/>
                  <c:y val="5.18733212649570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5335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94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год</c:v>
                </c:pt>
                <c:pt idx="3">
                  <c:v>2017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5083979</c:v>
                </c:pt>
                <c:pt idx="1">
                  <c:v>5311208</c:v>
                </c:pt>
                <c:pt idx="2" formatCode="#,##0">
                  <c:v>5397178</c:v>
                </c:pt>
                <c:pt idx="3">
                  <c:v>5007983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Финансовый результат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620891486035154E-2"/>
                  <c:y val="-1.6945421097002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1498657011966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5335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94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год</c:v>
                </c:pt>
                <c:pt idx="3">
                  <c:v>2017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674615</c:v>
                </c:pt>
                <c:pt idx="1">
                  <c:v>693</c:v>
                </c:pt>
                <c:pt idx="2" formatCode="#,##0">
                  <c:v>5549</c:v>
                </c:pt>
                <c:pt idx="3" formatCode="#,##0">
                  <c:v>7267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705280"/>
        <c:axId val="270705672"/>
      </c:barChart>
      <c:catAx>
        <c:axId val="27070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4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0705672"/>
        <c:crosses val="autoZero"/>
        <c:auto val="1"/>
        <c:lblAlgn val="ctr"/>
        <c:lblOffset val="100"/>
        <c:noMultiLvlLbl val="0"/>
      </c:catAx>
      <c:valAx>
        <c:axId val="270705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0705280"/>
        <c:crosses val="autoZero"/>
        <c:crossBetween val="between"/>
      </c:valAx>
      <c:spPr>
        <a:noFill/>
        <a:ln w="25335">
          <a:noFill/>
        </a:ln>
      </c:spPr>
    </c:plotArea>
    <c:legend>
      <c:legendPos val="b"/>
      <c:layout/>
      <c:overlay val="0"/>
      <c:spPr>
        <a:noFill/>
        <a:ln w="25335">
          <a:noFill/>
        </a:ln>
      </c:spPr>
      <c:txPr>
        <a:bodyPr rot="0" spcFirstLastPara="1" vertOverflow="ellipsis" vert="horz" wrap="square" anchor="ctr" anchorCtr="1"/>
        <a:lstStyle/>
        <a:p>
          <a:pPr>
            <a:defRPr sz="994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4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2614735928813"/>
          <c:y val="0.26534396860080817"/>
          <c:w val="0.20104353484533463"/>
          <c:h val="0.675506577272115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896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896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896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896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8611703361726107E-2"/>
                  <c:y val="-0.2000113803725028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92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4</a:t>
                    </a:r>
                    <a:r>
                      <a:rPr lang="en-US" baseline="0" dirty="0" smtClean="0"/>
                      <a:t> 082 940</a:t>
                    </a:r>
                    <a:endParaRPr lang="en-US" dirty="0" smtClean="0"/>
                  </a:p>
                  <a:p>
                    <a:pPr>
                      <a:defRPr sz="992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rgbClr val="C00000"/>
                        </a:solidFill>
                      </a:rPr>
                      <a:t>(81,4%)</a:t>
                    </a:r>
                  </a:p>
                </c:rich>
              </c:tx>
              <c:spPr>
                <a:noFill/>
                <a:ln w="25311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554967298491924E-2"/>
                  <c:y val="2.035753040582138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92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567 525</a:t>
                    </a:r>
                  </a:p>
                  <a:p>
                    <a:pPr>
                      <a:defRPr sz="992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rgbClr val="C00000"/>
                        </a:solidFill>
                      </a:rPr>
                      <a:t>(11,3%)</a:t>
                    </a:r>
                  </a:p>
                </c:rich>
              </c:tx>
              <c:spPr>
                <a:noFill/>
                <a:ln w="25311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039747041261032E-2"/>
                  <c:y val="-7.287394859361268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92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245 905 </a:t>
                    </a:r>
                  </a:p>
                  <a:p>
                    <a:pPr>
                      <a:defRPr sz="992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rgbClr val="C00000"/>
                        </a:solidFill>
                      </a:rPr>
                      <a:t>(4,9%)</a:t>
                    </a:r>
                  </a:p>
                </c:rich>
              </c:tx>
              <c:spPr>
                <a:noFill/>
                <a:ln w="25311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92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118</a:t>
                    </a:r>
                    <a:r>
                      <a:rPr lang="en-US" baseline="0" dirty="0" smtClean="0"/>
                      <a:t> 880</a:t>
                    </a:r>
                    <a:endParaRPr lang="en-US" dirty="0" smtClean="0"/>
                  </a:p>
                  <a:p>
                    <a:pPr>
                      <a:defRPr sz="992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rgbClr val="C00000"/>
                        </a:solidFill>
                      </a:rPr>
                      <a:t>(2,4%)</a:t>
                    </a:r>
                  </a:p>
                </c:rich>
              </c:tx>
              <c:spPr>
                <a:noFill/>
                <a:ln w="25311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ГОБМП</c:v>
                </c:pt>
                <c:pt idx="1">
                  <c:v>Платные услуги</c:v>
                </c:pt>
                <c:pt idx="2">
                  <c:v>Другие доходы</c:v>
                </c:pt>
                <c:pt idx="3">
                  <c:v>Наука и образование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4082940</c:v>
                </c:pt>
                <c:pt idx="1">
                  <c:v>567525</c:v>
                </c:pt>
                <c:pt idx="2">
                  <c:v>245905</c:v>
                </c:pt>
                <c:pt idx="3">
                  <c:v>118880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11">
          <a:noFill/>
        </a:ln>
      </c:spPr>
    </c:plotArea>
    <c:legend>
      <c:legendPos val="r"/>
      <c:layout>
        <c:manualLayout>
          <c:xMode val="edge"/>
          <c:yMode val="edge"/>
          <c:x val="0.55923490974138468"/>
          <c:y val="0.292073259369803"/>
          <c:w val="0.19991419353219553"/>
          <c:h val="0.42714450005712407"/>
        </c:manualLayout>
      </c:layout>
      <c:overlay val="0"/>
      <c:spPr>
        <a:noFill/>
        <a:ln w="2531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95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5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2614735928813"/>
          <c:y val="0.26534396860080817"/>
          <c:w val="0.20104353484533463"/>
          <c:h val="0.675506577272115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Вознаграждения по депозитам</c:v>
                </c:pt>
                <c:pt idx="1">
                  <c:v>Аренда</c:v>
                </c:pt>
                <c:pt idx="2">
                  <c:v>Продажа квартир</c:v>
                </c:pt>
                <c:pt idx="3">
                  <c:v>По договору фин-я НУ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1.1564875651406419E-2"/>
          <c:y val="0.14254041603069464"/>
          <c:w val="0.68853012479365927"/>
          <c:h val="0.70128774769548852"/>
        </c:manualLayout>
      </c:layout>
      <c:overlay val="0"/>
      <c:spPr>
        <a:noFill/>
        <a:ln w="25311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95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AE3F3"/>
    </a:solidFill>
    <a:ln w="9525" cap="flat" cmpd="sng" algn="ctr">
      <a:solidFill>
        <a:srgbClr val="DAE3F3"/>
      </a:solidFill>
      <a:prstDash val="solid"/>
    </a:ln>
    <a:effectLst/>
  </c:spPr>
  <c:txPr>
    <a:bodyPr/>
    <a:lstStyle/>
    <a:p>
      <a:pPr>
        <a:defRPr sz="995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10663183548421E-2"/>
          <c:y val="0"/>
          <c:w val="0.90236605596115316"/>
          <c:h val="0.75414138864415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F81BD"/>
            </a:solidFill>
            <a:ln w="1917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4354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4354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4354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4354">
                <a:noFill/>
              </a:ln>
              <a:effectLst/>
            </c:spPr>
          </c:dPt>
          <c:dPt>
            <c:idx val="4"/>
            <c:invertIfNegative val="0"/>
            <c:bubble3D val="0"/>
          </c:dPt>
          <c:dLbls>
            <c:spPr>
              <a:noFill/>
              <a:ln w="191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Таджикистан</c:v>
                </c:pt>
                <c:pt idx="1">
                  <c:v>Россия</c:v>
                </c:pt>
                <c:pt idx="2">
                  <c:v>Кыргызстан</c:v>
                </c:pt>
                <c:pt idx="3">
                  <c:v>Узбекистан</c:v>
                </c:pt>
                <c:pt idx="4">
                  <c:v>Азербайжан</c:v>
                </c:pt>
                <c:pt idx="5">
                  <c:v>Албания</c:v>
                </c:pt>
                <c:pt idx="6">
                  <c:v>Германия</c:v>
                </c:pt>
                <c:pt idx="7">
                  <c:v>США</c:v>
                </c:pt>
                <c:pt idx="8">
                  <c:v>Ливия</c:v>
                </c:pt>
                <c:pt idx="9">
                  <c:v>Грузия</c:v>
                </c:pt>
                <c:pt idx="10">
                  <c:v>США</c:v>
                </c:pt>
                <c:pt idx="11">
                  <c:v>Великобритания</c:v>
                </c:pt>
                <c:pt idx="12">
                  <c:v>Ямайка</c:v>
                </c:pt>
                <c:pt idx="13">
                  <c:v>Гвинея</c:v>
                </c:pt>
                <c:pt idx="14">
                  <c:v>Китай</c:v>
                </c:pt>
              </c:strCache>
            </c:strRef>
          </c:cat>
          <c:val>
            <c:numRef>
              <c:f>Лист1!$B$2:$B$16</c:f>
              <c:numCache>
                <c:formatCode>#,##0</c:formatCode>
                <c:ptCount val="15"/>
                <c:pt idx="0">
                  <c:v>40</c:v>
                </c:pt>
                <c:pt idx="1">
                  <c:v>23</c:v>
                </c:pt>
                <c:pt idx="2">
                  <c:v>12</c:v>
                </c:pt>
                <c:pt idx="3">
                  <c:v>5</c:v>
                </c:pt>
                <c:pt idx="4">
                  <c:v>3</c:v>
                </c:pt>
                <c:pt idx="5" formatCode="General">
                  <c:v>3</c:v>
                </c:pt>
                <c:pt idx="6" formatCode="General">
                  <c:v>2</c:v>
                </c:pt>
                <c:pt idx="7" formatCode="General">
                  <c:v>2</c:v>
                </c:pt>
                <c:pt idx="8" formatCode="General">
                  <c:v>1</c:v>
                </c:pt>
                <c:pt idx="9" formatCode="General">
                  <c:v>1</c:v>
                </c:pt>
                <c:pt idx="10" formatCode="General">
                  <c:v>1</c:v>
                </c:pt>
                <c:pt idx="11" formatCode="General">
                  <c:v>1</c:v>
                </c:pt>
                <c:pt idx="12" formatCode="General">
                  <c:v>1</c:v>
                </c:pt>
                <c:pt idx="13" formatCode="General">
                  <c:v>1</c:v>
                </c:pt>
                <c:pt idx="14" formatCode="General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1197544"/>
        <c:axId val="271197936"/>
      </c:barChart>
      <c:catAx>
        <c:axId val="271197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717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1197936"/>
        <c:crosses val="autoZero"/>
        <c:auto val="1"/>
        <c:lblAlgn val="ctr"/>
        <c:lblOffset val="100"/>
        <c:noMultiLvlLbl val="0"/>
      </c:catAx>
      <c:valAx>
        <c:axId val="2711979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71197544"/>
        <c:crosses val="autoZero"/>
        <c:crossBetween val="between"/>
      </c:valAx>
      <c:spPr>
        <a:noFill/>
        <a:ln w="19170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753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9690886022956E-2"/>
          <c:y val="0"/>
          <c:w val="0.94229233538495782"/>
          <c:h val="0.7163479851445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F81BD"/>
            </a:solidFill>
            <a:ln w="25358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8988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8988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8988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8988">
                <a:noFill/>
              </a:ln>
              <a:effectLst/>
            </c:spPr>
          </c:dPt>
          <c:dPt>
            <c:idx val="4"/>
            <c:invertIfNegative val="0"/>
            <c:bubble3D val="0"/>
          </c:dPt>
          <c:dLbls>
            <c:spPr>
              <a:noFill/>
              <a:ln w="2535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Таджикистан</c:v>
                </c:pt>
                <c:pt idx="1">
                  <c:v>Россия</c:v>
                </c:pt>
                <c:pt idx="2">
                  <c:v>Кыргызстан</c:v>
                </c:pt>
                <c:pt idx="3">
                  <c:v>Азербайжан</c:v>
                </c:pt>
                <c:pt idx="4">
                  <c:v>Германия</c:v>
                </c:pt>
                <c:pt idx="5">
                  <c:v>США</c:v>
                </c:pt>
                <c:pt idx="6">
                  <c:v>Англия</c:v>
                </c:pt>
                <c:pt idx="7">
                  <c:v>Ямайка</c:v>
                </c:pt>
                <c:pt idx="8">
                  <c:v>Гвинея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12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 formatCode="General">
                  <c:v>1</c:v>
                </c:pt>
                <c:pt idx="5" formatCode="General">
                  <c:v>1</c:v>
                </c:pt>
                <c:pt idx="6" formatCode="General">
                  <c:v>1</c:v>
                </c:pt>
                <c:pt idx="7" formatCode="General">
                  <c:v>1</c:v>
                </c:pt>
                <c:pt idx="8" formatCode="General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1198720"/>
        <c:axId val="271199112"/>
      </c:barChart>
      <c:catAx>
        <c:axId val="27119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49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1199112"/>
        <c:crosses val="autoZero"/>
        <c:auto val="1"/>
        <c:lblAlgn val="ctr"/>
        <c:lblOffset val="100"/>
        <c:noMultiLvlLbl val="0"/>
      </c:catAx>
      <c:valAx>
        <c:axId val="27119911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71198720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6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53244083990667E-2"/>
          <c:y val="0.132786785495217"/>
          <c:w val="0.91388839937324962"/>
          <c:h val="0.61904276260971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1.1054872613269873E-2"/>
                  <c:y val="-8.43304636348778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718280966381725E-2"/>
                  <c:y val="-0.130900125306723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72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91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0.40899999999999997</c:v>
                </c:pt>
                <c:pt idx="1">
                  <c:v>0.47399999999999998</c:v>
                </c:pt>
                <c:pt idx="2">
                  <c:v>0.11</c:v>
                </c:pt>
                <c:pt idx="3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в зарубежье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7267269812197198E-3"/>
                  <c:y val="-7.46178572229764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26726981219751E-3"/>
                  <c:y val="-7.4617857222976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579293726862132E-3"/>
                  <c:y val="-5.42675325258010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2737881180583867E-3"/>
                  <c:y val="-6.78344156572513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72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91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6.4000000000000001E-2</c:v>
                </c:pt>
                <c:pt idx="1">
                  <c:v>6.3E-2</c:v>
                </c:pt>
                <c:pt idx="2">
                  <c:v>0.02</c:v>
                </c:pt>
                <c:pt idx="3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71200288"/>
        <c:axId val="271200680"/>
      </c:barChart>
      <c:catAx>
        <c:axId val="27120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453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1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1200680"/>
        <c:crosses val="autoZero"/>
        <c:auto val="1"/>
        <c:lblAlgn val="ctr"/>
        <c:lblOffset val="100"/>
        <c:noMultiLvlLbl val="0"/>
      </c:catAx>
      <c:valAx>
        <c:axId val="271200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71200288"/>
        <c:crosses val="autoZero"/>
        <c:crossBetween val="between"/>
      </c:valAx>
      <c:spPr>
        <a:noFill/>
        <a:ln w="25336">
          <a:noFill/>
        </a:ln>
      </c:spPr>
    </c:plotArea>
    <c:legend>
      <c:legendPos val="b"/>
      <c:layout/>
      <c:overlay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94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1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0531993036824E-3"/>
          <c:y val="0.2491826305013729"/>
          <c:w val="0.98337832140066728"/>
          <c:h val="0.50199370208865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6166998365033722E-17"/>
                  <c:y val="1.52969114542828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636929230085547E-2"/>
                  <c:y val="8.51347713501912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582157538051392E-2"/>
                  <c:y val="1.73004281575545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0547716920342186E-3"/>
                  <c:y val="2.52936639518685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72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91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0.112</c:v>
                </c:pt>
                <c:pt idx="1">
                  <c:v>0.11600000000000001</c:v>
                </c:pt>
                <c:pt idx="2">
                  <c:v>0.15</c:v>
                </c:pt>
                <c:pt idx="3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272161744"/>
        <c:axId val="272162136"/>
      </c:barChart>
      <c:catAx>
        <c:axId val="27216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2162136"/>
        <c:crosses val="autoZero"/>
        <c:auto val="1"/>
        <c:lblAlgn val="ctr"/>
        <c:lblOffset val="100"/>
        <c:noMultiLvlLbl val="0"/>
      </c:catAx>
      <c:valAx>
        <c:axId val="272162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72161744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1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75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975" b="1">
                <a:solidFill>
                  <a:schemeClr val="tx1"/>
                </a:solidFill>
              </a:rPr>
              <a:t>Доля пациентов, перенесших операций на головной мозг с развитием неврологических дефицитов</a:t>
            </a:r>
          </a:p>
        </c:rich>
      </c:tx>
      <c:layout>
        <c:manualLayout>
          <c:xMode val="edge"/>
          <c:yMode val="edge"/>
          <c:x val="0.12820875130334736"/>
          <c:y val="2.713361666611757E-2"/>
        </c:manualLayout>
      </c:layout>
      <c:overlay val="0"/>
      <c:spPr>
        <a:noFill/>
        <a:ln w="2483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2962557005861136E-2"/>
          <c:y val="0.4106032519417448"/>
          <c:w val="0.95251308439584037"/>
          <c:h val="0.46520068908917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2.184159755641479E-17"/>
                  <c:y val="9.5043517957237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332846614926384E-2"/>
                  <c:y val="-2.06074663790744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83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75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Порог-е знач-е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0.08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928376"/>
        <c:axId val="268928768"/>
      </c:barChart>
      <c:catAx>
        <c:axId val="26892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28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4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68928768"/>
        <c:crosses val="autoZero"/>
        <c:auto val="1"/>
        <c:lblAlgn val="ctr"/>
        <c:lblOffset val="100"/>
        <c:noMultiLvlLbl val="0"/>
      </c:catAx>
      <c:valAx>
        <c:axId val="2689287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8928376"/>
        <c:crosses val="autoZero"/>
        <c:crossBetween val="between"/>
      </c:valAx>
      <c:spPr>
        <a:noFill/>
        <a:ln w="25312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75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66222997180339E-2"/>
          <c:y val="0.22152911372420608"/>
          <c:w val="0.93786755400563937"/>
          <c:h val="0.66844107964612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6070904323705969E-2"/>
                  <c:y val="1.5492181734270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3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9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%">
                  <c:v>0.88900000000000001</c:v>
                </c:pt>
                <c:pt idx="1">
                  <c:v>0.77</c:v>
                </c:pt>
                <c:pt idx="2">
                  <c:v>0.8</c:v>
                </c:pt>
                <c:pt idx="3" formatCode="0.0%">
                  <c:v>0.89400000000000002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2164096"/>
        <c:axId val="272164488"/>
      </c:barChart>
      <c:catAx>
        <c:axId val="27216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26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89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2164488"/>
        <c:crosses val="autoZero"/>
        <c:auto val="1"/>
        <c:lblAlgn val="ctr"/>
        <c:lblOffset val="100"/>
        <c:noMultiLvlLbl val="0"/>
      </c:catAx>
      <c:valAx>
        <c:axId val="2721644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72164096"/>
        <c:crosses val="autoZero"/>
        <c:crossBetween val="between"/>
      </c:valAx>
      <c:spPr>
        <a:noFill/>
        <a:ln w="25325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89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0885880360508355"/>
          <c:w val="0.97683937895789352"/>
          <c:h val="0.51246388715511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1.1531126171166167E-2"/>
                  <c:y val="-4.9546518223644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5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7.9000000000000001E-2</c:v>
                </c:pt>
                <c:pt idx="1">
                  <c:v>4.5999999999999999E-2</c:v>
                </c:pt>
                <c:pt idx="2" formatCode="0%">
                  <c:v>0.05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2606288"/>
        <c:axId val="272606680"/>
      </c:barChart>
      <c:catAx>
        <c:axId val="27260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34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2606680"/>
        <c:crosses val="autoZero"/>
        <c:auto val="1"/>
        <c:lblAlgn val="ctr"/>
        <c:lblOffset val="100"/>
        <c:noMultiLvlLbl val="0"/>
      </c:catAx>
      <c:valAx>
        <c:axId val="2726066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72606288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0885880360508355"/>
          <c:w val="0.97683937895789352"/>
          <c:h val="0.51246388715511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1.1531126171166167E-2"/>
                  <c:y val="-4.9546518223644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0.76</c:v>
                </c:pt>
                <c:pt idx="1">
                  <c:v>0.85</c:v>
                </c:pt>
                <c:pt idx="2">
                  <c:v>0.8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2607464"/>
        <c:axId val="272607856"/>
      </c:barChart>
      <c:catAx>
        <c:axId val="27260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36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2607856"/>
        <c:crosses val="autoZero"/>
        <c:auto val="1"/>
        <c:lblAlgn val="ctr"/>
        <c:lblOffset val="100"/>
        <c:noMultiLvlLbl val="0"/>
      </c:catAx>
      <c:valAx>
        <c:axId val="2726078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72607464"/>
        <c:crosses val="autoZero"/>
        <c:crossBetween val="between"/>
      </c:valAx>
      <c:spPr>
        <a:noFill/>
        <a:ln w="25352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9789878278533E-2"/>
          <c:y val="0.38870295267503996"/>
          <c:w val="0.9267901050826638"/>
          <c:h val="0.39718588489535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4.2139626762338058E-3"/>
                  <c:y val="-9.2821812069190379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95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12% (37)</a:t>
                    </a:r>
                  </a:p>
                </c:rich>
              </c:tx>
              <c:spPr>
                <a:noFill/>
                <a:ln w="25304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98674131058609E-2"/>
                  <c:y val="-2.300469030011158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9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18%</a:t>
                    </a:r>
                  </a:p>
                  <a:p>
                    <a:pPr>
                      <a:defRPr sz="99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(57)</a:t>
                    </a:r>
                  </a:p>
                </c:rich>
              </c:tx>
              <c:spPr>
                <a:noFill/>
                <a:ln w="25304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246824926311569"/>
                  <c:y val="-0.2209800517467322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95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27% (81)</a:t>
                    </a:r>
                  </a:p>
                </c:rich>
              </c:tx>
              <c:spPr>
                <a:noFill/>
                <a:ln w="25304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2481442205726404"/>
                  <c:y val="0.2332859174964438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9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8%</a:t>
                    </a:r>
                  </a:p>
                  <a:p>
                    <a:pPr>
                      <a:defRPr sz="99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(30)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25304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04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95" b="0" i="0" u="none" strike="noStrike" kern="1200" baseline="0">
                    <a:solidFill>
                      <a:srgbClr val="FF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57</c:v>
                </c:pt>
                <c:pt idx="2">
                  <c:v>30</c:v>
                </c:pt>
                <c:pt idx="3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608640"/>
        <c:axId val="272609032"/>
      </c:barChart>
      <c:catAx>
        <c:axId val="27260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2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95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2609032"/>
        <c:crosses val="autoZero"/>
        <c:auto val="1"/>
        <c:lblAlgn val="ctr"/>
        <c:lblOffset val="100"/>
        <c:noMultiLvlLbl val="0"/>
      </c:catAx>
      <c:valAx>
        <c:axId val="272609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2608640"/>
        <c:crosses val="autoZero"/>
        <c:crossBetween val="between"/>
      </c:valAx>
      <c:spPr>
        <a:noFill/>
        <a:ln w="25319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5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6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93" b="1" dirty="0"/>
              <a:t>Трансферт технологий </a:t>
            </a:r>
            <a:endParaRPr lang="ru-RU" sz="1100" b="1" dirty="0" smtClean="0"/>
          </a:p>
          <a:p>
            <a:pPr>
              <a:defRPr sz="1086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93" b="1" dirty="0" smtClean="0"/>
              <a:t>в </a:t>
            </a:r>
            <a:r>
              <a:rPr lang="ru-RU" sz="1093" b="1" dirty="0"/>
              <a:t>регионы</a:t>
            </a:r>
          </a:p>
        </c:rich>
      </c:tx>
      <c:layout/>
      <c:overlay val="0"/>
      <c:spPr>
        <a:noFill/>
        <a:ln w="2530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54268823931846E-2"/>
          <c:y val="0.42108045342632183"/>
          <c:w val="0.89789146235213635"/>
          <c:h val="0.34434793983464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Трансферт технологий в регионы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53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3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609816"/>
        <c:axId val="273186736"/>
      </c:barChart>
      <c:catAx>
        <c:axId val="27260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3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3186736"/>
        <c:crosses val="autoZero"/>
        <c:auto val="1"/>
        <c:lblAlgn val="ctr"/>
        <c:lblOffset val="100"/>
        <c:noMultiLvlLbl val="0"/>
      </c:catAx>
      <c:valAx>
        <c:axId val="273186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2609816"/>
        <c:crosses val="autoZero"/>
        <c:crossBetween val="between"/>
      </c:valAx>
      <c:spPr>
        <a:noFill/>
        <a:ln w="25319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3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45185007933589E-2"/>
          <c:y val="0.35382717332482772"/>
          <c:w val="0.90050962998413286"/>
          <c:h val="0.41211370779590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Внедрение новых методик лечения и технологий в Обществе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5304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93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187520"/>
        <c:axId val="273187912"/>
      </c:barChart>
      <c:catAx>
        <c:axId val="2731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3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3187912"/>
        <c:crosses val="autoZero"/>
        <c:auto val="1"/>
        <c:lblAlgn val="ctr"/>
        <c:lblOffset val="100"/>
        <c:noMultiLvlLbl val="0"/>
      </c:catAx>
      <c:valAx>
        <c:axId val="273187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3187520"/>
        <c:crosses val="autoZero"/>
        <c:crossBetween val="between"/>
      </c:valAx>
      <c:spPr>
        <a:noFill/>
        <a:ln w="25319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3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88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/>
              <a:t>Мастер-классы</a:t>
            </a:r>
          </a:p>
        </c:rich>
      </c:tx>
      <c:layout/>
      <c:overlay val="0"/>
      <c:spPr>
        <a:noFill/>
        <a:ln w="2522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9745185007933589E-2"/>
          <c:y val="0.25995306077102542"/>
          <c:w val="0.90050962998413286"/>
          <c:h val="0.51276002053100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мастер-классов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522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189088"/>
        <c:axId val="273189480"/>
      </c:barChart>
      <c:catAx>
        <c:axId val="27318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3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3189480"/>
        <c:crosses val="autoZero"/>
        <c:auto val="1"/>
        <c:lblAlgn val="ctr"/>
        <c:lblOffset val="100"/>
        <c:noMultiLvlLbl val="0"/>
      </c:catAx>
      <c:valAx>
        <c:axId val="273189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3189088"/>
        <c:crosses val="autoZero"/>
        <c:crossBetween val="between"/>
      </c:valAx>
      <c:spPr>
        <a:noFill/>
        <a:ln w="25276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55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/>
              <a:t>Ментерство</a:t>
            </a:r>
          </a:p>
        </c:rich>
      </c:tx>
      <c:layout/>
      <c:overlay val="0"/>
      <c:spPr>
        <a:noFill/>
        <a:ln w="2454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9745185007933589E-2"/>
          <c:y val="0.34813764654168861"/>
          <c:w val="0.90050962998413286"/>
          <c:h val="0.42183763249990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Ментерство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454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64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2.86</c:v>
                </c:pt>
                <c:pt idx="1">
                  <c:v>2.39</c:v>
                </c:pt>
                <c:pt idx="2">
                  <c:v>1.5</c:v>
                </c:pt>
                <c:pt idx="3">
                  <c:v>1.89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190264"/>
        <c:axId val="273960920"/>
      </c:barChart>
      <c:catAx>
        <c:axId val="27319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17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64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3960920"/>
        <c:crosses val="autoZero"/>
        <c:auto val="1"/>
        <c:lblAlgn val="ctr"/>
        <c:lblOffset val="100"/>
        <c:noMultiLvlLbl val="0"/>
      </c:catAx>
      <c:valAx>
        <c:axId val="273960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3190264"/>
        <c:crosses val="autoZero"/>
        <c:crossBetween val="between"/>
      </c:valAx>
      <c:spPr>
        <a:noFill/>
        <a:ln w="25339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64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45185007933589E-2"/>
          <c:y val="0.34813764654168861"/>
          <c:w val="0.90050962998413286"/>
          <c:h val="0.42288964247401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Ментерство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4738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7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961704"/>
        <c:axId val="273962096"/>
      </c:barChart>
      <c:catAx>
        <c:axId val="27396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23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7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3962096"/>
        <c:crosses val="autoZero"/>
        <c:auto val="1"/>
        <c:lblAlgn val="ctr"/>
        <c:lblOffset val="100"/>
        <c:noMultiLvlLbl val="0"/>
      </c:catAx>
      <c:valAx>
        <c:axId val="273962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3961704"/>
        <c:crosses val="autoZero"/>
        <c:crossBetween val="between"/>
      </c:valAx>
      <c:spPr>
        <a:noFill/>
        <a:ln w="25339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70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2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91" b="1" dirty="0">
                <a:solidFill>
                  <a:schemeClr val="tx1"/>
                </a:solidFill>
              </a:rPr>
              <a:t>Финансируемые научно-исследовательские программы,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>
              <a:defRPr sz="1082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91" b="1" dirty="0" smtClean="0">
                <a:solidFill>
                  <a:schemeClr val="tx1"/>
                </a:solidFill>
              </a:rPr>
              <a:t>в </a:t>
            </a:r>
            <a:r>
              <a:rPr lang="ru-RU" sz="1091" b="1" dirty="0" err="1">
                <a:solidFill>
                  <a:schemeClr val="tx1"/>
                </a:solidFill>
              </a:rPr>
              <a:t>т.ч</a:t>
            </a:r>
            <a:r>
              <a:rPr lang="ru-RU" sz="1091" b="1" dirty="0">
                <a:solidFill>
                  <a:schemeClr val="tx1"/>
                </a:solidFill>
              </a:rPr>
              <a:t>. международные гранты</a:t>
            </a:r>
          </a:p>
        </c:rich>
      </c:tx>
      <c:layout>
        <c:manualLayout>
          <c:xMode val="edge"/>
          <c:yMode val="edge"/>
          <c:x val="0.20308517229337747"/>
          <c:y val="3.0910541468660031E-2"/>
        </c:manualLayout>
      </c:layout>
      <c:overlay val="0"/>
      <c:spPr>
        <a:noFill/>
        <a:ln w="2527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36446854489080976"/>
          <c:w val="0.98223381162776791"/>
          <c:h val="0.43139619001687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5272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91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964056"/>
        <c:axId val="273964448"/>
      </c:barChart>
      <c:catAx>
        <c:axId val="27396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5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1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3964448"/>
        <c:crosses val="autoZero"/>
        <c:auto val="1"/>
        <c:lblAlgn val="ctr"/>
        <c:lblOffset val="100"/>
        <c:noMultiLvlLbl val="0"/>
      </c:catAx>
      <c:valAx>
        <c:axId val="27396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3964056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1" b="1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567144860317119"/>
          <c:y val="4.9891392886234048E-3"/>
        </c:manualLayout>
      </c:layout>
      <c:overlay val="0"/>
      <c:spPr>
        <a:noFill/>
        <a:ln w="23426">
          <a:noFill/>
        </a:ln>
      </c:spPr>
      <c:txPr>
        <a:bodyPr rot="0" spcFirstLastPara="1" vertOverflow="ellipsis" vert="horz" wrap="square" anchor="ctr" anchorCtr="1"/>
        <a:lstStyle/>
        <a:p>
          <a:pPr>
            <a:defRPr sz="919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636929230085547E-2"/>
          <c:y val="0.42368907396124023"/>
          <c:w val="0.96472614153982905"/>
          <c:h val="0.43660426321677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проведенных эндоваскулярных операций при геморрагическом инсульте по РК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342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19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Порог-е знач-е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280</c:v>
                </c:pt>
                <c:pt idx="1">
                  <c:v>280</c:v>
                </c:pt>
                <c:pt idx="2">
                  <c:v>280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929552"/>
        <c:axId val="268929944"/>
      </c:barChart>
      <c:catAx>
        <c:axId val="26892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75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19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68929944"/>
        <c:crosses val="autoZero"/>
        <c:auto val="1"/>
        <c:lblAlgn val="ctr"/>
        <c:lblOffset val="100"/>
        <c:noMultiLvlLbl val="0"/>
      </c:catAx>
      <c:valAx>
        <c:axId val="268929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8929552"/>
        <c:crosses val="autoZero"/>
        <c:crossBetween val="between"/>
      </c:valAx>
      <c:spPr>
        <a:noFill/>
        <a:ln w="25339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19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91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91" b="1" dirty="0" smtClean="0">
                <a:solidFill>
                  <a:schemeClr val="tx1"/>
                </a:solidFill>
              </a:rPr>
              <a:t>Доля доходов от научной деятельности в общем объеме бюджета</a:t>
            </a:r>
            <a:endParaRPr lang="ru-RU" sz="11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815267250472196"/>
          <c:y val="2.5032663868558281E-2"/>
        </c:manualLayout>
      </c:layout>
      <c:overlay val="0"/>
      <c:spPr>
        <a:noFill/>
        <a:ln w="2527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7696518568643883E-2"/>
          <c:y val="0.34095841202829313"/>
          <c:w val="0.96432416600175741"/>
          <c:h val="0.46078537569899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5272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91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План на 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7.0000000000000001E-3</c:v>
                </c:pt>
                <c:pt idx="1">
                  <c:v>5.0000000000000001E-3</c:v>
                </c:pt>
                <c:pt idx="2">
                  <c:v>1E-3</c:v>
                </c:pt>
                <c:pt idx="3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232792"/>
        <c:axId val="291233184"/>
      </c:barChart>
      <c:catAx>
        <c:axId val="29123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5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1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91233184"/>
        <c:crosses val="autoZero"/>
        <c:auto val="1"/>
        <c:lblAlgn val="ctr"/>
        <c:lblOffset val="100"/>
        <c:noMultiLvlLbl val="0"/>
      </c:catAx>
      <c:valAx>
        <c:axId val="2912331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91232792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1" b="1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464676290463693"/>
          <c:y val="4.0360285360805673E-2"/>
        </c:manualLayout>
      </c:layout>
      <c:overlay val="0"/>
      <c:spPr>
        <a:noFill/>
        <a:ln w="23386">
          <a:noFill/>
        </a:ln>
      </c:spPr>
      <c:txPr>
        <a:bodyPr rot="0" spcFirstLastPara="1" vertOverflow="ellipsis" vert="horz" wrap="square" anchor="ctr" anchorCtr="1"/>
        <a:lstStyle/>
        <a:p>
          <a:pPr>
            <a:defRPr sz="917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0164709204525443E-2"/>
          <c:y val="0.36593503479435735"/>
          <c:w val="0.97187293975521993"/>
          <c:h val="0.50366070436618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Нейрохиругическая активность при остром инсульте по РК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338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17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Порог-е знач-е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2.8000000000000001E-2</c:v>
                </c:pt>
                <c:pt idx="1">
                  <c:v>2.8000000000000001E-2</c:v>
                </c:pt>
                <c:pt idx="2">
                  <c:v>5.1999999999999998E-2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431464"/>
        <c:axId val="269431856"/>
      </c:barChart>
      <c:catAx>
        <c:axId val="26943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73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17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69431856"/>
        <c:crosses val="autoZero"/>
        <c:auto val="1"/>
        <c:lblAlgn val="ctr"/>
        <c:lblOffset val="100"/>
        <c:noMultiLvlLbl val="0"/>
      </c:catAx>
      <c:valAx>
        <c:axId val="2694318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69431464"/>
        <c:crosses val="autoZero"/>
        <c:crossBetween val="between"/>
      </c:valAx>
      <c:spPr>
        <a:noFill/>
        <a:ln w="25318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17" b="1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3451">
          <a:noFill/>
        </a:ln>
      </c:spPr>
      <c:txPr>
        <a:bodyPr rot="0" spcFirstLastPara="1" vertOverflow="ellipsis" vert="horz" wrap="square" anchor="ctr" anchorCtr="1"/>
        <a:lstStyle/>
        <a:p>
          <a:pPr>
            <a:defRPr sz="92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935860233985301E-2"/>
          <c:y val="0.54565392293165382"/>
          <c:w val="0.96412827953202929"/>
          <c:h val="0.31966632585681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проведенного системного тромболизиса у пациентов с ишемическим инсультом по РК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345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2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Порог-е знач-е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1.4E-2</c:v>
                </c:pt>
                <c:pt idx="1">
                  <c:v>1.4E-2</c:v>
                </c:pt>
                <c:pt idx="2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432640"/>
        <c:axId val="269433032"/>
      </c:barChart>
      <c:catAx>
        <c:axId val="2694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76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2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69433032"/>
        <c:crosses val="autoZero"/>
        <c:auto val="1"/>
        <c:lblAlgn val="ctr"/>
        <c:lblOffset val="100"/>
        <c:noMultiLvlLbl val="0"/>
      </c:catAx>
      <c:valAx>
        <c:axId val="2694330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69432640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2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7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967" b="1" dirty="0" smtClean="0"/>
              <a:t>Кол-во </a:t>
            </a:r>
            <a:r>
              <a:rPr lang="ru-RU" sz="967" b="1" dirty="0" err="1" smtClean="0"/>
              <a:t>проопер</a:t>
            </a:r>
            <a:r>
              <a:rPr lang="ru-RU" sz="967" b="1" dirty="0" smtClean="0"/>
              <a:t>-х</a:t>
            </a:r>
            <a:r>
              <a:rPr lang="ru-RU" sz="967" b="1" baseline="0" dirty="0" smtClean="0"/>
              <a:t> </a:t>
            </a:r>
            <a:r>
              <a:rPr lang="ru-RU" sz="967" b="1" baseline="0" dirty="0" err="1" smtClean="0"/>
              <a:t>пац</a:t>
            </a:r>
            <a:r>
              <a:rPr lang="ru-RU" sz="967" b="1" baseline="0" dirty="0" smtClean="0"/>
              <a:t>-в с опухолями головного мозга, находящихся в функционально важных зонах, с использованием технологий</a:t>
            </a:r>
            <a:endParaRPr lang="ru-RU" sz="1000" b="1" dirty="0"/>
          </a:p>
        </c:rich>
      </c:tx>
      <c:layout>
        <c:manualLayout>
          <c:xMode val="edge"/>
          <c:yMode val="edge"/>
          <c:x val="0.147889116600151"/>
          <c:y val="2.5810487974717446E-2"/>
        </c:manualLayout>
      </c:layout>
      <c:overlay val="0"/>
      <c:spPr>
        <a:noFill/>
        <a:ln w="2464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156359762768457E-3"/>
          <c:y val="0.4068260773557969"/>
          <c:w val="0.97712651868486211"/>
          <c:h val="0.46570498455376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464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67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Порог-е знач-е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6</c:v>
                </c:pt>
                <c:pt idx="1">
                  <c:v>25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433816"/>
        <c:axId val="269434208"/>
      </c:barChart>
      <c:catAx>
        <c:axId val="26943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2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4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69434208"/>
        <c:crosses val="autoZero"/>
        <c:auto val="1"/>
        <c:lblAlgn val="ctr"/>
        <c:lblOffset val="100"/>
        <c:noMultiLvlLbl val="0"/>
      </c:catAx>
      <c:valAx>
        <c:axId val="26943420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9433816"/>
        <c:crosses val="autoZero"/>
        <c:crossBetween val="between"/>
      </c:valAx>
      <c:spPr>
        <a:noFill/>
        <a:ln w="25326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67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2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dirty="0" smtClean="0"/>
              <a:t>Снижение летальности от острого инсульта по РК</a:t>
            </a:r>
            <a:endParaRPr lang="ru-RU" dirty="0"/>
          </a:p>
        </c:rich>
      </c:tx>
      <c:layout/>
      <c:overlay val="0"/>
      <c:spPr>
        <a:noFill/>
        <a:ln w="2345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7935860233985301E-2"/>
          <c:y val="0.54565392293165382"/>
          <c:w val="0.96412827953202929"/>
          <c:h val="0.31966632585681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Снижение летальности от острого инсульта по РК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345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2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Порог-е знач-е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0.128</c:v>
                </c:pt>
                <c:pt idx="1">
                  <c:v>0.127</c:v>
                </c:pt>
                <c:pt idx="2">
                  <c:v>0.13300000000000001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434992"/>
        <c:axId val="270704496"/>
      </c:barChart>
      <c:catAx>
        <c:axId val="26943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76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2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70704496"/>
        <c:crosses val="autoZero"/>
        <c:auto val="1"/>
        <c:lblAlgn val="ctr"/>
        <c:lblOffset val="100"/>
        <c:noMultiLvlLbl val="0"/>
      </c:catAx>
      <c:valAx>
        <c:axId val="2707044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69434992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2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91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91" b="1">
                <a:solidFill>
                  <a:schemeClr val="tx1"/>
                </a:solidFill>
              </a:rPr>
              <a:t>Снижение послеоперационных осложнений</a:t>
            </a:r>
          </a:p>
        </c:rich>
      </c:tx>
      <c:layout>
        <c:manualLayout>
          <c:xMode val="edge"/>
          <c:yMode val="edge"/>
          <c:x val="0.12617422822147231"/>
          <c:y val="2.6804485802911001E-2"/>
        </c:manualLayout>
      </c:layout>
      <c:overlay val="0"/>
      <c:spPr>
        <a:noFill/>
        <a:ln w="2527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142681116239612E-2"/>
          <c:y val="0.3010422195597513"/>
          <c:w val="0.83966427972649504"/>
          <c:h val="0.47563080446387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0,24%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72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92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Порог-е знач-е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5.1999999999999998E-3</c:v>
                </c:pt>
                <c:pt idx="1">
                  <c:v>2.3999999999999998E-3</c:v>
                </c:pt>
                <c:pt idx="2">
                  <c:v>5.0000000000000001E-3</c:v>
                </c:pt>
                <c:pt idx="3">
                  <c:v>2.5000000000000001E-3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229720"/>
        <c:axId val="219577096"/>
      </c:barChart>
      <c:catAx>
        <c:axId val="21922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5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2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19577096"/>
        <c:crosses val="autoZero"/>
        <c:auto val="1"/>
        <c:lblAlgn val="ctr"/>
        <c:lblOffset val="100"/>
        <c:noMultiLvlLbl val="0"/>
      </c:catAx>
      <c:valAx>
        <c:axId val="2195770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19229720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92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74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35" b="1">
                <a:solidFill>
                  <a:schemeClr val="tx1"/>
                </a:solidFill>
              </a:rPr>
              <a:t>Уровень соблюдения национальных </a:t>
            </a:r>
          </a:p>
          <a:p>
            <a:pPr>
              <a:defRPr sz="974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35" b="1">
                <a:solidFill>
                  <a:schemeClr val="tx1"/>
                </a:solidFill>
              </a:rPr>
              <a:t>и международных стандартов</a:t>
            </a:r>
          </a:p>
        </c:rich>
      </c:tx>
      <c:layout>
        <c:manualLayout>
          <c:xMode val="edge"/>
          <c:yMode val="edge"/>
          <c:x val="0.15569240771509066"/>
          <c:y val="3.6490243067442654E-2"/>
        </c:manualLayout>
      </c:layout>
      <c:overlay val="0"/>
      <c:spPr>
        <a:noFill/>
        <a:ln w="2397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05659565225779E-2"/>
          <c:y val="0.25338365762130971"/>
          <c:w val="0.90710101210498739"/>
          <c:h val="0.56806707012863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Lbls>
            <c:spPr>
              <a:noFill/>
              <a:ln w="23977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41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Порог-е знач-е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616296"/>
        <c:axId val="219624488"/>
      </c:barChart>
      <c:catAx>
        <c:axId val="21961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96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41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19624488"/>
        <c:crosses val="autoZero"/>
        <c:auto val="1"/>
        <c:lblAlgn val="ctr"/>
        <c:lblOffset val="100"/>
        <c:noMultiLvlLbl val="0"/>
      </c:catAx>
      <c:valAx>
        <c:axId val="2196244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9616296"/>
        <c:crosses val="autoZero"/>
        <c:crossBetween val="between"/>
      </c:valAx>
      <c:spPr>
        <a:noFill/>
        <a:ln w="25357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941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0.08571</cdr:x>
      <cdr:y>0.04</cdr:y>
    </cdr:from>
    <cdr:to>
      <cdr:x>0.96904</cdr:x>
      <cdr:y>0.15751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3520" y="90297"/>
          <a:ext cx="6941317" cy="265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ru-RU" sz="1100" b="1" dirty="0" smtClean="0">
              <a:latin typeface="Century Gothic" panose="020B0502020202020204" pitchFamily="34" charset="0"/>
              <a:ea typeface="Calibri" pitchFamily="34" charset="0"/>
              <a:cs typeface="Times New Roman" panose="02020603050405020304" pitchFamily="18" charset="0"/>
            </a:rPr>
            <a:t>Структура доходов (тыс. </a:t>
          </a:r>
          <a:r>
            <a:rPr lang="ru-RU" sz="1100" b="1" dirty="0" err="1" smtClean="0">
              <a:latin typeface="Century Gothic" panose="020B0502020202020204" pitchFamily="34" charset="0"/>
              <a:ea typeface="Calibri" pitchFamily="34" charset="0"/>
              <a:cs typeface="Times New Roman" panose="02020603050405020304" pitchFamily="18" charset="0"/>
            </a:rPr>
            <a:t>тг</a:t>
          </a:r>
          <a:r>
            <a:rPr lang="ru-RU" sz="1100" b="1" dirty="0" smtClean="0">
              <a:latin typeface="Century Gothic" panose="020B0502020202020204" pitchFamily="34" charset="0"/>
              <a:ea typeface="Calibri" pitchFamily="34" charset="0"/>
              <a:cs typeface="Times New Roman" panose="02020603050405020304" pitchFamily="18" charset="0"/>
            </a:rPr>
            <a:t>.)</a:t>
          </a:r>
          <a:endParaRPr lang="ru-RU" sz="1100" b="1" dirty="0">
            <a:latin typeface="Century Gothic" panose="020B0502020202020204" pitchFamily="34" charset="0"/>
            <a:ea typeface="Calibri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0.01419</cdr:x>
      <cdr:y>0.0099</cdr:y>
    </cdr:from>
    <cdr:to>
      <cdr:x>1</cdr:x>
      <cdr:y>0.21257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226" y="21406"/>
          <a:ext cx="3558749" cy="4381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Clr>
              <a:srgbClr val="0066FF"/>
            </a:buClr>
          </a:pPr>
          <a:r>
            <a:rPr lang="ru-RU" sz="1100" b="1" dirty="0" smtClean="0">
              <a:latin typeface="Century Gothic" panose="020B0502020202020204" pitchFamily="34" charset="0"/>
              <a:cs typeface="Times New Roman" pitchFamily="18" charset="0"/>
            </a:rPr>
            <a:t>Доля производственного персонала (врачи), владеющим англ. языком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0.0446</cdr:y>
    </cdr:from>
    <cdr:to>
      <cdr:x>1</cdr:x>
      <cdr:y>0.156</cdr:y>
    </cdr:to>
    <cdr:sp macro="" textlink="">
      <cdr:nvSpPr>
        <cdr:cNvPr id="3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06204"/>
          <a:ext cx="2457450" cy="265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Clr>
              <a:srgbClr val="0066FF"/>
            </a:buClr>
          </a:pPr>
          <a:r>
            <a:rPr lang="ru-RU" sz="1100" b="1" dirty="0" smtClean="0">
              <a:latin typeface="Century Gothic" panose="020B0502020202020204" pitchFamily="34" charset="0"/>
              <a:cs typeface="Times New Roman" pitchFamily="18" charset="0"/>
            </a:rPr>
            <a:t>Укомплектованность кадрами 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0.0884</cdr:x>
      <cdr:y>0.05053</cdr:y>
    </cdr:from>
    <cdr:to>
      <cdr:x>0.98712</cdr:x>
      <cdr:y>0.16193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545" y="120079"/>
          <a:ext cx="2201426" cy="2647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Clr>
              <a:srgbClr val="0066FF"/>
            </a:buClr>
          </a:pPr>
          <a:r>
            <a:rPr lang="ru-RU" sz="1100" b="1" dirty="0" smtClean="0">
              <a:latin typeface="Century Gothic" panose="020B0502020202020204" pitchFamily="34" charset="0"/>
              <a:cs typeface="Times New Roman" pitchFamily="18" charset="0"/>
            </a:rPr>
            <a:t>Текучесть кадров  (врачи)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</cdr:x>
      <cdr:y>0.0606</cdr:y>
    </cdr:from>
    <cdr:to>
      <cdr:x>1</cdr:x>
      <cdr:y>0.17323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3986" y="144016"/>
          <a:ext cx="2735739" cy="267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Clr>
              <a:srgbClr val="0066FF"/>
            </a:buClr>
          </a:pPr>
          <a:r>
            <a:rPr lang="ru-RU" sz="1100" b="1" dirty="0" smtClean="0">
              <a:latin typeface="Century Gothic" panose="020B0502020202020204" pitchFamily="34" charset="0"/>
              <a:cs typeface="Times New Roman" pitchFamily="18" charset="0"/>
            </a:rPr>
            <a:t>Удовлетворенность персонала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0.017</cdr:x>
      <cdr:y>0</cdr:y>
    </cdr:from>
    <cdr:to>
      <cdr:x>0.9857</cdr:x>
      <cdr:y>0.19577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634" y="0"/>
          <a:ext cx="2657338" cy="4381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Clr>
              <a:srgbClr val="0066FF"/>
            </a:buClr>
          </a:pPr>
          <a:r>
            <a:rPr lang="ru-RU" sz="1100" b="1" dirty="0" smtClean="0">
              <a:latin typeface="Century Gothic" panose="020B0502020202020204" pitchFamily="34" charset="0"/>
              <a:cs typeface="Times New Roman" pitchFamily="18" charset="0"/>
            </a:rPr>
            <a:t>Доля специалистов из регионов, обученных к новым технологиям 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0.02352</cdr:y>
    </cdr:from>
    <cdr:to>
      <cdr:x>1</cdr:x>
      <cdr:y>0.22298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0800"/>
          <a:ext cx="2451880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Clr>
              <a:srgbClr val="0066FF"/>
            </a:buClr>
          </a:pPr>
          <a:r>
            <a:rPr lang="ru-RU" sz="1100" b="1" dirty="0" smtClean="0">
              <a:latin typeface="Century Gothic" panose="020B0502020202020204" pitchFamily="34" charset="0"/>
              <a:cs typeface="Times New Roman" pitchFamily="18" charset="0"/>
            </a:rPr>
            <a:t>Кол-во внедренных технологий в Обществе 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0.01809</cdr:x>
      <cdr:y>0.06135</cdr:y>
    </cdr:from>
    <cdr:to>
      <cdr:x>0.89117</cdr:x>
      <cdr:y>0.26673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277" y="130896"/>
          <a:ext cx="2619567" cy="4381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Clr>
              <a:srgbClr val="0066FF"/>
            </a:buClr>
          </a:pPr>
          <a:r>
            <a:rPr lang="ru-RU" sz="1100" b="1" dirty="0" smtClean="0">
              <a:latin typeface="Century Gothic" panose="020B0502020202020204" pitchFamily="34" charset="0"/>
              <a:cs typeface="Times New Roman" pitchFamily="18" charset="0"/>
            </a:rPr>
            <a:t>Кол-во выпущенных методических рекомендаций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8938" cy="49847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639" y="1"/>
            <a:ext cx="2928937" cy="49847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5C750A-1ECD-4453-BA0F-EA8D421FF63C}" type="datetimeFigureOut">
              <a:rPr lang="ru-RU"/>
              <a:pPr>
                <a:defRPr/>
              </a:pPr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6" y="4722814"/>
            <a:ext cx="5408613" cy="44735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1"/>
            <a:ext cx="2928938" cy="49847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639" y="9442451"/>
            <a:ext cx="2928937" cy="49847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EABF27-9626-4B87-B15B-7F4EB7F7A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5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ABF27-9626-4B87-B15B-7F4EB7F7A3B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8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72BD2F-8AB5-4A70-8DF0-EF77C47F6218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01970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67977E-4BD9-4EDC-BCB4-29FB01A3FA2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58768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40682-E91A-4453-9F73-8851F95C28B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65616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0D80B-3A06-4F21-89F9-761345E726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94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12B5E4-E8F6-4B5B-8960-4EA5CC6E45B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00465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151131-E164-480C-A882-9EB2DF5E54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5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EB57AA-63CA-40BB-9F23-5A534E46B0B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46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EA7509-A6C6-4C78-A77C-7D317862FCD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3108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F5FCE0-D608-4801-A9EC-F0C263E2B1A2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0343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7218C3-0A1C-46EE-AC1D-5892B6CFBCC2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6141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A7A74B-C772-40EC-B935-527E135D7C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6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72EEE-1903-4F0C-B50C-868B9CCCA5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13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0A386-85A5-4B1D-8D42-67C94D5102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2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5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484306-7FF7-405E-B74A-05E2802085D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245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A650-DB1B-4C79-B515-41047021AE7F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05A4-BDD1-4D7F-9AF4-BF3A4B0B5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1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8129-7194-48E1-B561-81E119F3FB87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D01D-8D85-4FB6-8EC7-E1F087FB0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5347A-E220-4589-93EC-7561876DF9EA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D889-7E02-4DED-AF71-1F3B62E8A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3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FDCA-3140-4433-88C7-E6FD59488F8C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97AE-6632-4C53-9AB4-0AAF7EDB2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9DD0-5A4B-4E6C-8D17-86BE7C1B8022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038C-0D65-4742-9E08-6659FC63E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1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5231-FF41-4B9E-BD32-B105DE44B839}" type="datetime1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C625-4439-4808-AE4E-DFAB20B7B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6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1B879-0246-45A5-B3DB-C720A8FFE608}" type="datetime1">
              <a:rPr lang="ru-RU" smtClean="0"/>
              <a:t>18.09.2018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4E05-14BD-4FA5-ABDD-114CAA9D1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1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F563-19F1-4CDA-96C6-DD5F3E7AC2F8}" type="datetime1">
              <a:rPr lang="ru-RU" smtClean="0"/>
              <a:t>18.09.2018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55DB-8E57-4FDE-86C8-8E36650C3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5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C37F-52AC-4797-B1CE-E4B3323BFB72}" type="datetime1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5F7-180A-4E69-9D9A-56B9CFAA4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8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085B-4BCD-436A-BF24-C1A2B1DB5D04}" type="datetime1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EB593-2946-4298-8360-14861871F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9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4C90-A036-4DFD-A127-6F1B41C93127}" type="datetime1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1E55A-8501-42EA-B32D-FA8946C5D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6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446402-2D5A-47EF-AB1C-613540DCB0B9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278F9E-020D-4E36-8339-5373BF0BD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1.xls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Excel_97-200310.xls"/><Relationship Id="rId5" Type="http://schemas.openxmlformats.org/officeDocument/2006/relationships/image" Target="../media/image16.png"/><Relationship Id="rId10" Type="http://schemas.openxmlformats.org/officeDocument/2006/relationships/chart" Target="../charts/chart15.xml"/><Relationship Id="rId4" Type="http://schemas.openxmlformats.org/officeDocument/2006/relationships/oleObject" Target="../embeddings/_____Microsoft_Excel_97-20039.xls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6.xml"/><Relationship Id="rId5" Type="http://schemas.openxmlformats.org/officeDocument/2006/relationships/image" Target="../media/image19.png"/><Relationship Id="rId4" Type="http://schemas.openxmlformats.org/officeDocument/2006/relationships/oleObject" Target="../embeddings/_____Microsoft_Excel_97-200312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4.xls"/><Relationship Id="rId3" Type="http://schemas.openxmlformats.org/officeDocument/2006/relationships/notesSlide" Target="../notesSlides/notesSlide14.xml"/><Relationship Id="rId7" Type="http://schemas.openxmlformats.org/officeDocument/2006/relationships/chart" Target="../charts/chart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oleObject" Target="../embeddings/_____Microsoft_Excel_97-200313.xls"/><Relationship Id="rId4" Type="http://schemas.openxmlformats.org/officeDocument/2006/relationships/chart" Target="../charts/chart29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3.xls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2.xls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oleObject" Target="../embeddings/_____Microsoft_Excel_97-20034.xls"/><Relationship Id="rId4" Type="http://schemas.openxmlformats.org/officeDocument/2006/relationships/oleObject" Target="../embeddings/_____Microsoft_Excel_97-20031.xls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7.xls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Excel_97-20036.xls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oleObject" Target="../embeddings/_____Microsoft_Excel_97-20038.xls"/><Relationship Id="rId4" Type="http://schemas.openxmlformats.org/officeDocument/2006/relationships/oleObject" Target="../embeddings/_____Microsoft_Excel_97-20035.xls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038DCB"/>
          </a:solidFill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8278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0" y="4292600"/>
            <a:ext cx="9036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по исполнению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Плана развития на 2017-2021 годы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АО «Национальный центр нейрохирургии»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2017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988" y="5694363"/>
            <a:ext cx="7635875" cy="116998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spc="50" dirty="0">
              <a:ln w="11430"/>
              <a:solidFill>
                <a:srgbClr val="002060"/>
              </a:solidFill>
              <a:latin typeface="Century Gothic" panose="020B0502020202020204" pitchFamily="34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Председатель Правления: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Акшулаков С.К.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spc="50" dirty="0">
              <a:ln w="11430"/>
              <a:solidFill>
                <a:srgbClr val="002060"/>
              </a:solidFill>
              <a:latin typeface="Century Gothic" panose="020B0502020202020204" pitchFamily="34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spc="50" dirty="0">
              <a:ln w="11430"/>
              <a:solidFill>
                <a:srgbClr val="002060"/>
              </a:solidFill>
              <a:latin typeface="Century Gothic" panose="020B0502020202020204" pitchFamily="34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1"/>
          <p:cNvSpPr>
            <a:spLocks noChangeArrowheads="1"/>
          </p:cNvSpPr>
          <p:nvPr/>
        </p:nvSpPr>
        <p:spPr bwMode="auto">
          <a:xfrm>
            <a:off x="107950" y="188913"/>
            <a:ext cx="7200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k-KZ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Цель 2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: Совершенствование системы управления деятельностью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051982"/>
              </p:ext>
            </p:extLst>
          </p:nvPr>
        </p:nvGraphicFramePr>
        <p:xfrm>
          <a:off x="158750" y="958850"/>
          <a:ext cx="8805863" cy="232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102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17210"/>
              </p:ext>
            </p:extLst>
          </p:nvPr>
        </p:nvGraphicFramePr>
        <p:xfrm>
          <a:off x="158750" y="3429000"/>
          <a:ext cx="8805863" cy="224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7" name="Прямоугольник 17"/>
          <p:cNvSpPr>
            <a:spLocks noChangeArrowheads="1"/>
          </p:cNvSpPr>
          <p:nvPr/>
        </p:nvSpPr>
        <p:spPr bwMode="auto">
          <a:xfrm>
            <a:off x="179388" y="549275"/>
            <a:ext cx="8785225" cy="338138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деятельность (тыс. тг.)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958" y="5733256"/>
            <a:ext cx="8785225" cy="830997"/>
          </a:xfrm>
          <a:prstGeom prst="rect">
            <a:avLst/>
          </a:prstGeom>
          <a:solidFill>
            <a:srgbClr val="038DCB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динамике отмечается снижение доходов в 2017 году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14% (или на 743 млн.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.) в сравнении с 2015 годом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 счет доходов от курсовой разницы (в 2015 г. 1 465,6 млн. </a:t>
            </a:r>
            <a:r>
              <a:rPr lang="ru-RU" sz="12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тг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.), в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сравнении с 2016 годом на 6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% (или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296 млн.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.) в связи реализацией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квартир. Таким образом финансовый 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 в 2017 году  составляет 7,2 млн. тенге  при плане 5,5 млн.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тг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2295" y="6492875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3550" y="5884455"/>
            <a:ext cx="8581618" cy="830997"/>
          </a:xfrm>
          <a:prstGeom prst="rect">
            <a:avLst/>
          </a:prstGeom>
          <a:solidFill>
            <a:srgbClr val="038DCB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 анализируемые годы отмечается стабильный рост доходов от платных медицинских услуг (на 37%, в сумме 137,2 млн.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тг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от 2015 г.)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науки и образования (на 153%, в сумме 109 млн.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тг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от 2015г.),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однако, отмечается уменьшение доходов от других услуг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сравнении с 2015 годом за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счет уменьшения суммы вознаграждения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 курсовой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разницы и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реализацией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квартир.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2" name="Прямоугольник 21"/>
          <p:cNvSpPr>
            <a:spLocks noChangeArrowheads="1"/>
          </p:cNvSpPr>
          <p:nvPr/>
        </p:nvSpPr>
        <p:spPr bwMode="auto">
          <a:xfrm>
            <a:off x="179388" y="12700"/>
            <a:ext cx="7450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6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2</a:t>
            </a:r>
            <a:r>
              <a:rPr lang="kk-KZ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Совершенствование системы управления деятельностью</a:t>
            </a:r>
            <a:endParaRPr lang="ru-RU" altLang="ru-RU" sz="1600" b="1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653408"/>
              </p:ext>
            </p:extLst>
          </p:nvPr>
        </p:nvGraphicFramePr>
        <p:xfrm>
          <a:off x="215107" y="810419"/>
          <a:ext cx="4371975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5" name="Диаграмма" r:id="rId4" imgW="4377307" imgH="2627604" progId="Excel.Chart.8">
                  <p:embed/>
                </p:oleObj>
              </mc:Choice>
              <mc:Fallback>
                <p:oleObj name="Диаграмма" r:id="rId4" imgW="4377307" imgH="2627604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" y="810419"/>
                        <a:ext cx="4371975" cy="262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Прямоугольник 17"/>
          <p:cNvSpPr>
            <a:spLocks noChangeArrowheads="1"/>
          </p:cNvSpPr>
          <p:nvPr/>
        </p:nvSpPr>
        <p:spPr bwMode="auto">
          <a:xfrm>
            <a:off x="250826" y="404813"/>
            <a:ext cx="8627066" cy="338137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доходов (тыс. тг.)</a:t>
            </a:r>
          </a:p>
        </p:txBody>
      </p:sp>
      <p:graphicFrame>
        <p:nvGraphicFramePr>
          <p:cNvPr id="2048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77981"/>
              </p:ext>
            </p:extLst>
          </p:nvPr>
        </p:nvGraphicFramePr>
        <p:xfrm>
          <a:off x="4618062" y="810419"/>
          <a:ext cx="4346426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6" name="Диаграмма" r:id="rId6" imgW="4139543" imgH="2554445" progId="Excel.Chart.8">
                  <p:embed/>
                </p:oleObj>
              </mc:Choice>
              <mc:Fallback>
                <p:oleObj name="Диаграмма" r:id="rId6" imgW="4139543" imgH="2554445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62" y="810419"/>
                        <a:ext cx="4346426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Диаграмма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566185"/>
              </p:ext>
            </p:extLst>
          </p:nvPr>
        </p:nvGraphicFramePr>
        <p:xfrm>
          <a:off x="228834" y="3392849"/>
          <a:ext cx="444500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7" name="Лист" r:id="rId8" imgW="4448243" imgH="2486025" progId="Excel.Sheet.8">
                  <p:embed/>
                </p:oleObj>
              </mc:Choice>
              <mc:Fallback>
                <p:oleObj name="Лист" r:id="rId8" imgW="4448243" imgH="2486025" progId="Excel.Sheet.8">
                  <p:embed/>
                  <p:pic>
                    <p:nvPicPr>
                      <p:cNvPr id="0" name="Диаграмма 1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34" y="3392849"/>
                        <a:ext cx="4445000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Диаграмма 102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620017"/>
              </p:ext>
            </p:extLst>
          </p:nvPr>
        </p:nvGraphicFramePr>
        <p:xfrm>
          <a:off x="4576896" y="3442794"/>
          <a:ext cx="4300995" cy="23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68704" y="6549449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702229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1"/>
          <p:cNvSpPr>
            <a:spLocks noChangeArrowheads="1"/>
          </p:cNvSpPr>
          <p:nvPr/>
        </p:nvSpPr>
        <p:spPr bwMode="auto">
          <a:xfrm>
            <a:off x="179388" y="20638"/>
            <a:ext cx="7816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6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2</a:t>
            </a:r>
            <a:r>
              <a:rPr lang="kk-KZ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Совершенствование системы управления деятельностью</a:t>
            </a:r>
            <a:endParaRPr lang="ru-RU" altLang="ru-RU" sz="1600" b="1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1" name="Диаграмма 3"/>
          <p:cNvGraphicFramePr>
            <a:graphicFrameLocks/>
          </p:cNvGraphicFramePr>
          <p:nvPr/>
        </p:nvGraphicFramePr>
        <p:xfrm>
          <a:off x="179388" y="857250"/>
          <a:ext cx="8772525" cy="192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Диаграмма" r:id="rId4" imgW="8779001" imgH="1920406" progId="Excel.Chart.8">
                  <p:embed/>
                </p:oleObj>
              </mc:Choice>
              <mc:Fallback>
                <p:oleObj name="Диаграмма" r:id="rId4" imgW="8779001" imgH="192040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57250"/>
                        <a:ext cx="8772525" cy="1923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Диаграмма 10240"/>
          <p:cNvGraphicFramePr>
            <a:graphicFrameLocks/>
          </p:cNvGraphicFramePr>
          <p:nvPr/>
        </p:nvGraphicFramePr>
        <p:xfrm>
          <a:off x="251519" y="2780928"/>
          <a:ext cx="474141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533" name="Прямоугольник 17"/>
          <p:cNvSpPr>
            <a:spLocks noChangeArrowheads="1"/>
          </p:cNvSpPr>
          <p:nvPr/>
        </p:nvSpPr>
        <p:spPr bwMode="auto">
          <a:xfrm>
            <a:off x="179388" y="404813"/>
            <a:ext cx="8753475" cy="338137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туризм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79388" y="5661248"/>
            <a:ext cx="8753475" cy="1092607"/>
          </a:xfrm>
          <a:prstGeom prst="rect">
            <a:avLst/>
          </a:prstGeom>
          <a:solidFill>
            <a:srgbClr val="038DCB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defRPr/>
            </a:pPr>
            <a:r>
              <a:rPr lang="ru-RU" altLang="ru-RU" sz="13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Ежегодно на базе Центра получают лечение нерезиденты со многих стран мира. Всего за последние 3 года пролечились 97  иностранных пациентов. Большее количество пациентов прибыло из Таджикистана – 40 чел., Россия – 23 чел., Кыргызстан – 12 чел. и т.д. </a:t>
            </a:r>
            <a:r>
              <a:rPr lang="ru-RU" alt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в 2017 году всего пролечились 29 иностранных пациентов, большее кол-во также прибыло </a:t>
            </a:r>
            <a:r>
              <a:rPr lang="ru-RU" altLang="ru-RU" sz="13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и Таджикистана – </a:t>
            </a:r>
            <a:r>
              <a:rPr lang="ru-RU" alt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12 чел</a:t>
            </a:r>
            <a:r>
              <a:rPr lang="ru-RU" altLang="ru-RU" sz="13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., Россия – </a:t>
            </a:r>
            <a:r>
              <a:rPr lang="ru-RU" alt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5 </a:t>
            </a:r>
            <a:r>
              <a:rPr lang="ru-RU" altLang="ru-RU" sz="13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чел., Кыргызстан – </a:t>
            </a:r>
            <a:r>
              <a:rPr lang="ru-RU" alt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5 </a:t>
            </a:r>
            <a:r>
              <a:rPr lang="ru-RU" altLang="ru-RU" sz="13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чел</a:t>
            </a:r>
            <a:r>
              <a:rPr lang="ru-RU" alt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., </a:t>
            </a:r>
            <a:r>
              <a:rPr lang="ru-RU" altLang="ru-RU" sz="13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Азербайжан</a:t>
            </a:r>
            <a:r>
              <a:rPr lang="ru-RU" alt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– 2 чел. </a:t>
            </a:r>
            <a:r>
              <a:rPr lang="ru-RU" altLang="ru-RU" sz="13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и </a:t>
            </a:r>
            <a:r>
              <a:rPr lang="ru-RU" altLang="ru-RU" sz="13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т.д</a:t>
            </a:r>
            <a:r>
              <a:rPr lang="ru-RU" altLang="ru-RU" sz="13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92280" y="6443248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10240"/>
          <p:cNvGraphicFramePr>
            <a:graphicFrameLocks/>
          </p:cNvGraphicFramePr>
          <p:nvPr/>
        </p:nvGraphicFramePr>
        <p:xfrm>
          <a:off x="5017562" y="2780928"/>
          <a:ext cx="391530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87624" y="2924944"/>
            <a:ext cx="35283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ru-RU" sz="1100" b="1" dirty="0" smtClean="0"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Госпитализация иностранных пациентов </a:t>
            </a:r>
          </a:p>
          <a:p>
            <a:pPr algn="ctr" eaLnBrk="0" hangingPunct="0"/>
            <a:r>
              <a:rPr lang="ru-RU" sz="1100" b="1" dirty="0" smtClean="0"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за 3 года</a:t>
            </a:r>
            <a:endParaRPr lang="ru-RU" sz="1100" b="1" dirty="0">
              <a:latin typeface="Century Gothic" panose="020B0502020202020204" pitchFamily="34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96136" y="2924944"/>
            <a:ext cx="31367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ru-RU" sz="1100" b="1" dirty="0" smtClean="0"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Госпитализация иностранных пациентов </a:t>
            </a:r>
          </a:p>
          <a:p>
            <a:pPr algn="ctr" eaLnBrk="0" hangingPunct="0"/>
            <a:r>
              <a:rPr lang="ru-RU" sz="1100" b="1" dirty="0" smtClean="0"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за 2017 год</a:t>
            </a:r>
            <a:endParaRPr lang="ru-RU" sz="1100" b="1" dirty="0">
              <a:latin typeface="Century Gothic" panose="020B0502020202020204" pitchFamily="34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99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179388" y="1889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k-KZ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Цель 2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: Совершенствование системы управления деятельностью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250825" y="692150"/>
            <a:ext cx="5472113" cy="277813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33CC"/>
              </a:buClr>
              <a:buFontTx/>
              <a:buNone/>
            </a:pPr>
            <a:r>
              <a:rPr lang="ru-RU" altLang="ru-RU" sz="1200" b="1" i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Из 5 индикаторов пороговое значения не достигнуты 2 индикатора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75107"/>
              </p:ext>
            </p:extLst>
          </p:nvPr>
        </p:nvGraphicFramePr>
        <p:xfrm>
          <a:off x="250825" y="1125538"/>
          <a:ext cx="8641654" cy="2808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648"/>
                <a:gridCol w="3899210"/>
                <a:gridCol w="1040199"/>
                <a:gridCol w="1120214"/>
                <a:gridCol w="800153"/>
                <a:gridCol w="1200230"/>
              </a:tblGrid>
              <a:tr h="59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Факт за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kk-KZ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kk-KZ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Факт за               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>
                    <a:solidFill>
                      <a:srgbClr val="038DCB"/>
                    </a:solidFill>
                  </a:tcPr>
                </a:tc>
              </a:tr>
              <a:tr h="56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Увеличение доли иностранных пациентов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не менее 0,9%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«-»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</a:tr>
              <a:tr h="29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Госпитализация иностранных граждан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«-»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</a:tr>
              <a:tr h="29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Доля платных пациентов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21,50%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kk-KZ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</a:tr>
              <a:tr h="59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Развитие доходов от платных медицинских услуг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9,6%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8,5%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0,5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3" marR="28193" marT="0" marB="0" anchor="ctr"/>
                </a:tc>
              </a:tr>
              <a:tr h="46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Просроченная кредиторская задолженность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1" marR="51441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0825" y="4005064"/>
            <a:ext cx="8641655" cy="2719912"/>
          </a:xfrm>
          <a:prstGeom prst="rect">
            <a:avLst/>
          </a:prstGeom>
          <a:solidFill>
            <a:srgbClr val="038DCB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>
            <a:lvl1pPr indent="336550">
              <a:tabLst>
                <a:tab pos="82550" algn="l"/>
                <a:tab pos="6953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82550" algn="l"/>
                <a:tab pos="6953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82550" algn="l"/>
                <a:tab pos="6953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82550" algn="l"/>
                <a:tab pos="6953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82550" algn="l"/>
                <a:tab pos="6953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  <a:tab pos="6953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  <a:tab pos="6953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  <a:tab pos="6953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  <a:tab pos="6953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115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не достигнутых индикаторов</a:t>
            </a:r>
            <a:endParaRPr lang="ru-RU" altLang="ru-RU" sz="115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altLang="ru-RU" sz="115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«Увеличение доли иностранных пациентов» и </a:t>
            </a:r>
            <a:r>
              <a:rPr lang="kk-KZ" altLang="ru-RU" sz="115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«Госпитализация иностранных граждан» </a:t>
            </a:r>
            <a:r>
              <a:rPr lang="kk-KZ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достигают пороговые значения и снижаются до 29 чел. (0,7%) при плане 39 чел. (0,9%). При этом  улучшается качества структуры госпитализаций иностранных граждан и увеличивается доверие Обществу со стороны зарубежных пациентов, так как в 2017 году на базе клиники пролечились пациенты с Америки, Германии, Англии,  Ямайки и Гвинеи. 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тем, большинство медицинских туристов составляют пациенты из стран СНГ и ближнего зарубежья. Ухудшение экономической ситуации в мире, девальвация, в том числе в странах СНГ повлияло на снижение платёжеспособности и финансовых возможностей пациентов. В связи с этим снизился поток </a:t>
            </a:r>
            <a:r>
              <a:rPr lang="ru-RU" altLang="ru-RU" sz="115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потенциальных пациентов из стран СНГ и ближнего зарубежья. </a:t>
            </a:r>
            <a:r>
              <a:rPr lang="ru-RU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привлечение зарубежных пациентов в Казахстан во многом также зависит от привлекательности общей туристической инфраструктуры страны. В настоящее время Казахстан находится на начальном этапе развития туризма в целом и медицинского туризма в том числе.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32625" y="6492875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1902" y="5661248"/>
            <a:ext cx="8642350" cy="1107996"/>
          </a:xfrm>
          <a:prstGeom prst="rect">
            <a:avLst/>
          </a:prstGeom>
          <a:solidFill>
            <a:srgbClr val="038DCB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формирования пула высококвалифицированных кадров Центром на постоянной основе ведется работа по повышению квалификации, переподготовки сотрудников внутри страны и в странах ближнего и дальнего зарубежья, в результате уровень повышении квалификации внутри страны и зарубежом достигает плановых значений.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врачей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владеющих </a:t>
            </a: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англ. языком значительно растет и достигает 26%, при плане 15%. Укомплектованность кадрами также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выросла до </a:t>
            </a: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89,4%, при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 </a:t>
            </a: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80%. Текучесть среди врачей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превышает пороговое значение. Уровень удовлетворенности персонала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достигает порогового </a:t>
            </a: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значения (не менее 80%).</a:t>
            </a:r>
          </a:p>
        </p:txBody>
      </p:sp>
      <p:sp>
        <p:nvSpPr>
          <p:cNvPr id="25602" name="Прямоугольник 13"/>
          <p:cNvSpPr>
            <a:spLocks noChangeArrowheads="1"/>
          </p:cNvSpPr>
          <p:nvPr/>
        </p:nvSpPr>
        <p:spPr bwMode="auto">
          <a:xfrm>
            <a:off x="107950" y="0"/>
            <a:ext cx="811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6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3:</a:t>
            </a:r>
            <a:r>
              <a:rPr lang="kk-KZ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трансферта технологий в систему здравоохранения Республики Казахстан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791246"/>
              </p:ext>
            </p:extLst>
          </p:nvPr>
        </p:nvGraphicFramePr>
        <p:xfrm>
          <a:off x="230188" y="1073150"/>
          <a:ext cx="4414837" cy="216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975890"/>
              </p:ext>
            </p:extLst>
          </p:nvPr>
        </p:nvGraphicFramePr>
        <p:xfrm>
          <a:off x="4694238" y="1073150"/>
          <a:ext cx="4148137" cy="216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361091"/>
              </p:ext>
            </p:extLst>
          </p:nvPr>
        </p:nvGraphicFramePr>
        <p:xfrm>
          <a:off x="230188" y="3263900"/>
          <a:ext cx="2706687" cy="237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574205"/>
              </p:ext>
            </p:extLst>
          </p:nvPr>
        </p:nvGraphicFramePr>
        <p:xfrm>
          <a:off x="2967038" y="3263900"/>
          <a:ext cx="2849562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608" name="Прямоугольник 14"/>
          <p:cNvSpPr>
            <a:spLocks noChangeArrowheads="1"/>
          </p:cNvSpPr>
          <p:nvPr/>
        </p:nvSpPr>
        <p:spPr bwMode="auto">
          <a:xfrm>
            <a:off x="323850" y="1052513"/>
            <a:ext cx="4032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66FF"/>
              </a:buClr>
              <a:buFontTx/>
              <a:buNone/>
            </a:pPr>
            <a:r>
              <a:rPr lang="ru-RU" altLang="ru-RU" sz="1200" b="1">
                <a:latin typeface="Century Gothic" panose="020B0502020202020204" pitchFamily="34" charset="0"/>
                <a:cs typeface="Times New Roman" panose="02020603050405020304" pitchFamily="18" charset="0"/>
              </a:rPr>
              <a:t>Повышение квалификации  </a:t>
            </a:r>
          </a:p>
        </p:txBody>
      </p:sp>
      <p:sp>
        <p:nvSpPr>
          <p:cNvPr id="25609" name="Прямоугольник 17"/>
          <p:cNvSpPr>
            <a:spLocks noChangeArrowheads="1"/>
          </p:cNvSpPr>
          <p:nvPr/>
        </p:nvSpPr>
        <p:spPr bwMode="auto">
          <a:xfrm>
            <a:off x="179388" y="642938"/>
            <a:ext cx="8640762" cy="338137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пула высококвалифицированных кадров </a:t>
            </a:r>
          </a:p>
        </p:txBody>
      </p:sp>
      <p:graphicFrame>
        <p:nvGraphicFramePr>
          <p:cNvPr id="6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526632"/>
              </p:ext>
            </p:extLst>
          </p:nvPr>
        </p:nvGraphicFramePr>
        <p:xfrm>
          <a:off x="5846763" y="3263900"/>
          <a:ext cx="2995612" cy="237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32625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07950" y="0"/>
            <a:ext cx="8208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6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3</a:t>
            </a:r>
            <a:r>
              <a:rPr lang="kk-KZ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трансферта технологий в систему здравоохранения Республики Казахстан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841026"/>
              </p:ext>
            </p:extLst>
          </p:nvPr>
        </p:nvGraphicFramePr>
        <p:xfrm>
          <a:off x="5991225" y="1031875"/>
          <a:ext cx="2901255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656736"/>
              </p:ext>
            </p:extLst>
          </p:nvPr>
        </p:nvGraphicFramePr>
        <p:xfrm>
          <a:off x="3038475" y="1031875"/>
          <a:ext cx="2851150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015648"/>
              </p:ext>
            </p:extLst>
          </p:nvPr>
        </p:nvGraphicFramePr>
        <p:xfrm>
          <a:off x="179388" y="1031875"/>
          <a:ext cx="2811462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654" name="Прямоугольник 17"/>
          <p:cNvSpPr>
            <a:spLocks noChangeArrowheads="1"/>
          </p:cNvSpPr>
          <p:nvPr/>
        </p:nvSpPr>
        <p:spPr bwMode="auto">
          <a:xfrm>
            <a:off x="179388" y="620713"/>
            <a:ext cx="8713093" cy="338137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и трансферт медицинских технологий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1741" y="5510282"/>
            <a:ext cx="8720740" cy="1277938"/>
          </a:xfrm>
          <a:prstGeom prst="rect">
            <a:avLst/>
          </a:prstGeom>
          <a:solidFill>
            <a:srgbClr val="038DCB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defRPr/>
            </a:pPr>
            <a:r>
              <a:rPr lang="ru-RU" altLang="ru-RU" sz="1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Ежегодно продолжается работа по внедрению новых технологий с последующим трансфертом в регионы: кол-во внедренных технологии и методик лечения в Обществе по итогам 2017 года составляет </a:t>
            </a:r>
            <a:r>
              <a:rPr lang="ru-RU" alt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5 технологий, </a:t>
            </a:r>
            <a:r>
              <a:rPr lang="ru-RU" altLang="ru-RU" sz="1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при плане не менее 2, в регионах внедрена 1 технология. Увеличивается кол-во специалистов из регионов, обученных новым технологиям и составляет в отчетном году 81 чел., что на 51 чел. больше в сравнении с планом и на 44 чел. в сравнении с 2015 годом. На постоянной основе проводятся работа по привлечению зарубежных специалистов в качестве менторов и для проведения мастер-классов, выпускаются методические рекомендации по нейрохирургическим патологиям для специалистов из регионов.</a:t>
            </a:r>
          </a:p>
        </p:txBody>
      </p:sp>
      <p:graphicFrame>
        <p:nvGraphicFramePr>
          <p:cNvPr id="5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185321"/>
              </p:ext>
            </p:extLst>
          </p:nvPr>
        </p:nvGraphicFramePr>
        <p:xfrm>
          <a:off x="171741" y="3335338"/>
          <a:ext cx="2836572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043980"/>
              </p:ext>
            </p:extLst>
          </p:nvPr>
        </p:nvGraphicFramePr>
        <p:xfrm>
          <a:off x="3038475" y="3335338"/>
          <a:ext cx="2851150" cy="213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073819"/>
              </p:ext>
            </p:extLst>
          </p:nvPr>
        </p:nvGraphicFramePr>
        <p:xfrm>
          <a:off x="5991225" y="3335338"/>
          <a:ext cx="2901255" cy="213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27587" y="6492875"/>
            <a:ext cx="2133600" cy="365125"/>
          </a:xfrm>
        </p:spPr>
        <p:txBody>
          <a:bodyPr/>
          <a:lstStyle/>
          <a:p>
            <a:pPr>
              <a:defRPr/>
            </a:pPr>
            <a:fld id="{0EC655F7-180A-4E69-9D9A-56B9CFAA4484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5"/>
          <p:cNvSpPr>
            <a:spLocks noChangeArrowheads="1"/>
          </p:cNvSpPr>
          <p:nvPr/>
        </p:nvSpPr>
        <p:spPr bwMode="auto">
          <a:xfrm>
            <a:off x="107950" y="115888"/>
            <a:ext cx="8964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6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3</a:t>
            </a:r>
            <a:r>
              <a:rPr lang="kk-KZ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трансферта технологий в систему здравоохранения Республики Казахстан</a:t>
            </a:r>
          </a:p>
        </p:txBody>
      </p:sp>
      <p:sp>
        <p:nvSpPr>
          <p:cNvPr id="29699" name="Прямоугольник 6"/>
          <p:cNvSpPr>
            <a:spLocks noChangeArrowheads="1"/>
          </p:cNvSpPr>
          <p:nvPr/>
        </p:nvSpPr>
        <p:spPr bwMode="auto">
          <a:xfrm>
            <a:off x="179388" y="765175"/>
            <a:ext cx="3816350" cy="277813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33CC"/>
              </a:buClr>
              <a:buFontTx/>
              <a:buNone/>
            </a:pPr>
            <a:r>
              <a:rPr lang="ru-RU" altLang="ru-RU" sz="1200" b="1" i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Всего 12 индикаторов, все достигнуты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371366"/>
              </p:ext>
            </p:extLst>
          </p:nvPr>
        </p:nvGraphicFramePr>
        <p:xfrm>
          <a:off x="179388" y="1100138"/>
          <a:ext cx="8713092" cy="5648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072"/>
                <a:gridCol w="4490153"/>
                <a:gridCol w="1056300"/>
                <a:gridCol w="975046"/>
                <a:gridCol w="812537"/>
                <a:gridCol w="993984"/>
              </a:tblGrid>
              <a:tr h="54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Факт за           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План на 2017 год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Факт за               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>
                    <a:solidFill>
                      <a:srgbClr val="038DCB"/>
                    </a:solidFill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Увеличение уровня удовлетворенности персонала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не менее 80%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  <a:tr h="52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Доля специалистов, прошедшего повышение квалификации, переподготовку внутри страны и за рубежом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19,3%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  <a:tr h="52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Доля производственного персонала в возрасте до 45лет, владеющие английским языком (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TOEFL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– 525, 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IELTS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– 5,5, НЦН – 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intermediate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11,6%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  <a:tr h="35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Укомплектованность кадрами: общая (по всем категориям работников)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  <a:tr h="391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Соотношение средней заработной платы на 1 врача к средней заработной плате в экономике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  <a:tr h="284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Текучесть кадров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8,5%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не более 11%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9,8%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1,2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  <a:tr h="221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- Уровень текучести врачей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4,6%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Внедрение новых методик лечения и технологии в Обществе 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не менее 2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3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  <a:tr h="34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Трансферт инновационных технологий в регионы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  <a:tr h="52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Количество мастер – классов с привлечением ведущих зарубежных специалистов из клиник дальнего и ближнего зарубежья 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  <a:tr h="52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Количество привлеченных ключевых иностранных специалистов в качестве менторов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2,39 человеко-месяцев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1,5 человеко-месяцев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1,89 человеко-месяцев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0,39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  <a:tr h="35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Количество выпущенных методических рекомендаций/монографий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не менее 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  <a:tr h="35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Доля обученных региональных специалистов на базе общества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kk-KZ" sz="10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41" marR="33541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6471" y="6492875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7463" y="30163"/>
            <a:ext cx="5527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6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4</a:t>
            </a:r>
            <a:r>
              <a:rPr lang="kk-KZ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науки и образования</a:t>
            </a: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308468"/>
              </p:ext>
            </p:extLst>
          </p:nvPr>
        </p:nvGraphicFramePr>
        <p:xfrm>
          <a:off x="4551363" y="887413"/>
          <a:ext cx="4341117" cy="216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748" name="Диаграмма 8"/>
          <p:cNvGraphicFramePr>
            <a:graphicFrameLocks/>
          </p:cNvGraphicFramePr>
          <p:nvPr/>
        </p:nvGraphicFramePr>
        <p:xfrm>
          <a:off x="179388" y="3141663"/>
          <a:ext cx="4176712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1" name="Диаграмма" r:id="rId5" imgW="4182218" imgH="2700762" progId="Excel.Chart.8">
                  <p:embed/>
                </p:oleObj>
              </mc:Choice>
              <mc:Fallback>
                <p:oleObj name="Диаграмма" r:id="rId5" imgW="4182218" imgH="2700762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141663"/>
                        <a:ext cx="4176712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388" y="5797713"/>
            <a:ext cx="8713092" cy="1015663"/>
          </a:xfrm>
          <a:prstGeom prst="rect">
            <a:avLst/>
          </a:prstGeom>
          <a:solidFill>
            <a:srgbClr val="038DCB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0033CC"/>
              </a:buClr>
              <a:defRPr/>
            </a:pPr>
            <a:r>
              <a:rPr lang="ru-RU" alt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динамике отмечается увеличение доли доходов от научной деятельности в общем объеме бюджета на 0,6%, при плане 0,1%. Также </a:t>
            </a: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растет </a:t>
            </a:r>
            <a:r>
              <a:rPr lang="ru-RU" alt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кол-во финансируемых научно-исследовательские программ, в </a:t>
            </a:r>
            <a:r>
              <a:rPr lang="ru-RU" altLang="ru-RU" sz="12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alt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международных грантов и составляет за отчетный период – 5 грантов, при плане - 3. Активно ведется работа по публикациям, в том числе в международных изданиях.  На сегодняшний день на базе Центра обучаются 20 резидентов.</a:t>
            </a:r>
          </a:p>
        </p:txBody>
      </p:sp>
      <p:sp>
        <p:nvSpPr>
          <p:cNvPr id="31750" name="Прямоугольник 17"/>
          <p:cNvSpPr>
            <a:spLocks noChangeArrowheads="1"/>
          </p:cNvSpPr>
          <p:nvPr/>
        </p:nvSpPr>
        <p:spPr bwMode="auto">
          <a:xfrm>
            <a:off x="107950" y="404813"/>
            <a:ext cx="8928100" cy="338137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Научная и образовательная деятельность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099474"/>
              </p:ext>
            </p:extLst>
          </p:nvPr>
        </p:nvGraphicFramePr>
        <p:xfrm>
          <a:off x="230188" y="887413"/>
          <a:ext cx="4075112" cy="216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752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003417"/>
              </p:ext>
            </p:extLst>
          </p:nvPr>
        </p:nvGraphicFramePr>
        <p:xfrm>
          <a:off x="4500563" y="3141663"/>
          <a:ext cx="4463925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2" name="Диаграмма" r:id="rId8" imgW="4541914" imgH="2700762" progId="Excel.Chart.8">
                  <p:embed/>
                </p:oleObj>
              </mc:Choice>
              <mc:Fallback>
                <p:oleObj name="Диаграмма" r:id="rId8" imgW="4541914" imgH="2700762" progId="Excel.Chart.8">
                  <p:embed/>
                  <p:pic>
                    <p:nvPicPr>
                      <p:cNvPr id="0" name="Диаграмма 1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141663"/>
                        <a:ext cx="4463925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38706" y="6483066"/>
            <a:ext cx="2133600" cy="365125"/>
          </a:xfrm>
        </p:spPr>
        <p:txBody>
          <a:bodyPr/>
          <a:lstStyle/>
          <a:p>
            <a:pPr>
              <a:defRPr/>
            </a:pPr>
            <a:fld id="{0EC655F7-180A-4E69-9D9A-56B9CFAA4484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5"/>
          <p:cNvSpPr>
            <a:spLocks noChangeArrowheads="1"/>
          </p:cNvSpPr>
          <p:nvPr/>
        </p:nvSpPr>
        <p:spPr bwMode="auto">
          <a:xfrm>
            <a:off x="107950" y="188913"/>
            <a:ext cx="669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8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4</a:t>
            </a:r>
            <a:r>
              <a:rPr lang="kk-KZ" altLang="ru-RU" sz="18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8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науки и образования</a:t>
            </a:r>
          </a:p>
        </p:txBody>
      </p:sp>
      <p:sp>
        <p:nvSpPr>
          <p:cNvPr id="33795" name="Прямоугольник 7"/>
          <p:cNvSpPr>
            <a:spLocks noChangeArrowheads="1"/>
          </p:cNvSpPr>
          <p:nvPr/>
        </p:nvSpPr>
        <p:spPr bwMode="auto">
          <a:xfrm>
            <a:off x="107950" y="836613"/>
            <a:ext cx="3384550" cy="276225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0033CC"/>
              </a:buClr>
              <a:buFontTx/>
              <a:buNone/>
            </a:pPr>
            <a:r>
              <a:rPr lang="ru-RU" altLang="ru-RU" sz="1200" b="1" i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Всего 8 индикаторов, все достигнуты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783868"/>
              </p:ext>
            </p:extLst>
          </p:nvPr>
        </p:nvGraphicFramePr>
        <p:xfrm>
          <a:off x="107950" y="1268413"/>
          <a:ext cx="8785225" cy="5329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814"/>
                <a:gridCol w="3761256"/>
                <a:gridCol w="1273220"/>
                <a:gridCol w="1018577"/>
                <a:gridCol w="933694"/>
                <a:gridCol w="1315664"/>
              </a:tblGrid>
              <a:tr h="5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Факт за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План на 2017 год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Факт за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>
                    <a:solidFill>
                      <a:srgbClr val="038DCB"/>
                    </a:solidFill>
                  </a:tcPr>
                </a:tc>
              </a:tr>
              <a:tr h="498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Доля доходов от научной деятельности в общем объеме бюджета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</a:tr>
              <a:tr h="696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Средний индекс </a:t>
                      </a:r>
                      <a:r>
                        <a:rPr lang="ru-RU" sz="1200" dirty="0" err="1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Хирша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IH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) сотрудников организации по данным базы 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Web of Science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либо 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</a:tr>
              <a:tr h="1174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Количество статей, опубликованных в изданиях, входящих в базу 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Web of Science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Springer</a:t>
                      </a: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по отношение к количеству всего производственного персонала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1:29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1:35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1:32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</a:tr>
              <a:tr h="696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Доля выпускников резидентуры, успешно прошедших независимую экзаменами с первого раза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85,7%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85,7%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</a:tr>
              <a:tr h="45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Количество слушателей резидентуры 1-го года обучения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</a:tr>
              <a:tr h="380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Количество выпускников резидентуры 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</a:tr>
              <a:tr h="45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Доля трудоустроенных выпускников резидентуры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</a:tr>
              <a:tr h="445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Среднегодовой контингент обучающихся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25" marR="46125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5545" y="6492875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638308"/>
              </p:ext>
            </p:extLst>
          </p:nvPr>
        </p:nvGraphicFramePr>
        <p:xfrm>
          <a:off x="395288" y="1339850"/>
          <a:ext cx="8208962" cy="4897462"/>
        </p:xfrm>
        <a:graphic>
          <a:graphicData uri="http://schemas.openxmlformats.org/drawingml/2006/table">
            <a:tbl>
              <a:tblPr/>
              <a:tblGrid>
                <a:gridCol w="344513"/>
                <a:gridCol w="2967875"/>
                <a:gridCol w="4896574"/>
              </a:tblGrid>
              <a:tr h="392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9" marR="10139" marT="354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Проблемные вопросы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78" marR="23596" marT="23607" marB="236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Пути решения  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9" marR="12419" marT="621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8DCB"/>
                    </a:solidFill>
                  </a:tcPr>
                </a:tc>
              </a:tr>
              <a:tr h="1303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9271635" algn="l"/>
                        </a:tabLs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760" algn="l"/>
                          <a:tab pos="927163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Несовершенная (нестабильная) система возмещения расходов по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ГОБМП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внедрение системы возмещения амортизации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МЗ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РК, повышение базового тарифа на уровень инфляции, возмещение затрат на сопутствующие операции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уполномоченным органом. 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66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9271635" algn="l"/>
                        </a:tabLs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9271635" algn="l"/>
                        </a:tabLs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единиц простаивающего (неиспользуемого) оборудования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Передача простаивающего оборудования в аренду, в безвозмездное его пользование, продажа, либо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списание (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2016 году 5 мед. оборудований продано и 4 сданы в аренду, в 2017 году проданы 34 мед. оборудований и 5 списаны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834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9271635" algn="l"/>
                        </a:tabLs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760" algn="l"/>
                          <a:tab pos="9271635" algn="l"/>
                        </a:tabLst>
                        <a:defRPr/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Внедрение системы электронного документооборота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9271635" algn="l"/>
                        </a:tabLst>
                      </a:pP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Заложены средства в плане развития на 2018 год, утвержденный решением Совета директоров от 31.10.2017 года №6. Сформирована техническая спецификация, подана заявка в Отдел организации закупок для проведения процедуры закупа СЭД. Установлена демо-версия системы электронного документооборота «</a:t>
                      </a:r>
                      <a:r>
                        <a:rPr lang="en-US" sz="1400" dirty="0" err="1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Documentolog</a:t>
                      </a:r>
                      <a:r>
                        <a:rPr lang="kk-KZ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64" name="Прямоугольник 17"/>
          <p:cNvSpPr>
            <a:spLocks noChangeArrowheads="1"/>
          </p:cNvSpPr>
          <p:nvPr/>
        </p:nvSpPr>
        <p:spPr bwMode="auto">
          <a:xfrm>
            <a:off x="395288" y="836613"/>
            <a:ext cx="8208962" cy="369887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Проблемные вопросы </a:t>
            </a:r>
          </a:p>
        </p:txBody>
      </p:sp>
      <p:pic>
        <p:nvPicPr>
          <p:cNvPr id="3586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1375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DACD55DB-8E57-4FDE-86C8-8E36650C3E21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750"/>
            <a:ext cx="7499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23850" y="2133600"/>
            <a:ext cx="3960813" cy="2006600"/>
          </a:xfrm>
          <a:prstGeom prst="rect">
            <a:avLst/>
          </a:prstGeom>
          <a:solidFill>
            <a:srgbClr val="038DCB"/>
          </a:solidFill>
        </p:spPr>
        <p:txBody>
          <a:bodyPr/>
          <a:lstStyle>
            <a:defPPr>
              <a:defRPr lang="ru-RU"/>
            </a:defPPr>
            <a:lvl1pPr marL="342900" indent="-342900">
              <a:defRPr sz="1400" b="1" i="1" u="sng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Мощность центра</a:t>
            </a:r>
            <a:r>
              <a:rPr lang="ru-RU" alt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200" b="0" i="0" u="non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160 коек с дневным стационаром 10 коек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0" i="0" u="non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6 клинических отделений</a:t>
            </a:r>
            <a:b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- ОАРИТ на </a:t>
            </a:r>
            <a:r>
              <a:rPr lang="ru-RU" altLang="ru-RU" sz="1200" b="0" i="0" u="non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 </a:t>
            </a:r>
            <a: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коек</a:t>
            </a:r>
            <a:b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- 5 операционных залов</a:t>
            </a:r>
            <a:b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- 2 </a:t>
            </a:r>
            <a:r>
              <a:rPr lang="ru-RU" altLang="ru-RU" sz="1200" b="0" i="0" u="non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ангиооперационных</a:t>
            </a:r>
            <a: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- врачей – 96 (из них д.м.н. – 3, к.м.н. – 17, </a:t>
            </a:r>
            <a:r>
              <a:rPr lang="en-US" altLang="ru-RU" sz="1200" b="0" i="0" u="non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Ph.D</a:t>
            </a:r>
            <a:r>
              <a:rPr lang="en-US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 – </a:t>
            </a:r>
            <a: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3, со степенью магистра - 24)</a:t>
            </a:r>
            <a:b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1200" b="0" i="0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- СМП – 232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7538" y="2133600"/>
            <a:ext cx="4464942" cy="2006600"/>
          </a:xfrm>
          <a:prstGeom prst="rect">
            <a:avLst/>
          </a:prstGeom>
          <a:solidFill>
            <a:srgbClr val="038DCB"/>
          </a:solidFill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i="1" u="sng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Клинические направления: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нейроонкология</a:t>
            </a:r>
            <a:endParaRPr lang="ru-RU" alt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- детская нейрохирургия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- сосудистая нейрохирургия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- спинальная нейрохирургия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- функциональная   нейрохирургия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- нейрохирургия   периферической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   нервной системы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нейрореабилитация</a:t>
            </a:r>
            <a:endParaRPr lang="ru-RU" alt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- диагностика </a:t>
            </a:r>
          </a:p>
        </p:txBody>
      </p:sp>
      <p:sp>
        <p:nvSpPr>
          <p:cNvPr id="4101" name="Прямоугольник 14"/>
          <p:cNvSpPr>
            <a:spLocks noChangeArrowheads="1"/>
          </p:cNvSpPr>
          <p:nvPr/>
        </p:nvSpPr>
        <p:spPr bwMode="auto">
          <a:xfrm>
            <a:off x="323850" y="1416050"/>
            <a:ext cx="8568630" cy="646113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  <a:latin typeface="Century Gothic" panose="020B0502020202020204" pitchFamily="34" charset="0"/>
                <a:ea typeface="BatangChe" panose="02030609000101010101" pitchFamily="49" charset="-127"/>
                <a:cs typeface="Times New Roman" panose="02020603050405020304" pitchFamily="18" charset="0"/>
              </a:rPr>
              <a:t>Центр,</a:t>
            </a:r>
            <a:r>
              <a:rPr lang="ru-RU" altLang="ru-RU" sz="1200">
                <a:solidFill>
                  <a:schemeClr val="bg1"/>
                </a:solidFill>
                <a:latin typeface="Century Gothic" panose="020B0502020202020204" pitchFamily="34" charset="0"/>
                <a:ea typeface="BatangChe" panose="02030609000101010101" pitchFamily="49" charset="-127"/>
                <a:cs typeface="Times New Roman" panose="02020603050405020304" pitchFamily="18" charset="0"/>
              </a:rPr>
              <a:t> построенный в 2008 году по поручению Главы Государства Назарбаева Н. А.</a:t>
            </a:r>
            <a:r>
              <a:rPr lang="kk-KZ" altLang="ru-RU" sz="1200">
                <a:solidFill>
                  <a:schemeClr val="bg1"/>
                </a:solidFill>
                <a:latin typeface="Century Gothic" panose="020B0502020202020204" pitchFamily="34" charset="0"/>
                <a:ea typeface="BatangChe" panose="02030609000101010101" pitchFamily="49" charset="-127"/>
                <a:cs typeface="Times New Roman" panose="02020603050405020304" pitchFamily="18" charset="0"/>
              </a:rPr>
              <a:t>,</a:t>
            </a:r>
            <a:r>
              <a:rPr lang="ru-RU" altLang="ru-RU" sz="1200">
                <a:solidFill>
                  <a:schemeClr val="bg1"/>
                </a:solidFill>
                <a:latin typeface="Century Gothic" panose="020B0502020202020204" pitchFamily="34" charset="0"/>
                <a:ea typeface="BatangChe" panose="02030609000101010101" pitchFamily="49" charset="-127"/>
                <a:cs typeface="Times New Roman" panose="02020603050405020304" pitchFamily="18" charset="0"/>
              </a:rPr>
              <a:t> призван стать «площадкой внедрения новых медицинских технологий и локомотивом развития казахстанской системы здравоохранения». </a:t>
            </a:r>
          </a:p>
        </p:txBody>
      </p:sp>
      <p:pic>
        <p:nvPicPr>
          <p:cNvPr id="17" name="Рисунок 16" descr="Z:\Общая папка РНЦНХ\Отдел маркетинга\YERBOL\1.наши достижения\1-is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421" y="5901758"/>
            <a:ext cx="1101310" cy="69559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8" name="Picture 2" descr="Z:\Общая папка РНЦНХ\Отдел маркетинга\Салтанат\наши сертификаты\jc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t="25424" r="25581" b="38983"/>
          <a:stretch>
            <a:fillRect/>
          </a:stretch>
        </p:blipFill>
        <p:spPr bwMode="auto">
          <a:xfrm>
            <a:off x="572785" y="4203273"/>
            <a:ext cx="948079" cy="95391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33863"/>
            <a:ext cx="1141412" cy="809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Z:\Общая папка РНЦНХ\Отдел маркетинга\Салтанат\наши сертификаты\серти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19410" r="13928" b="43886"/>
          <a:stretch/>
        </p:blipFill>
        <p:spPr bwMode="auto">
          <a:xfrm>
            <a:off x="4467422" y="5137602"/>
            <a:ext cx="982068" cy="66766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9" t="59576" r="854" b="6699"/>
          <a:stretch>
            <a:fillRect/>
          </a:stretch>
        </p:blipFill>
        <p:spPr bwMode="auto">
          <a:xfrm>
            <a:off x="422275" y="5157788"/>
            <a:ext cx="1152525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568950" y="4256088"/>
            <a:ext cx="3038475" cy="685800"/>
          </a:xfrm>
          <a:prstGeom prst="roundRect">
            <a:avLst/>
          </a:prstGeom>
          <a:solidFill>
            <a:srgbClr val="038DC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Премия Президента РК «Алтын сапа»,  2013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68950" y="5187950"/>
            <a:ext cx="3038475" cy="617538"/>
          </a:xfrm>
          <a:prstGeom prst="roundRect">
            <a:avLst/>
          </a:prstGeom>
          <a:solidFill>
            <a:srgbClr val="038DC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ЕвропейскийГран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-при за качество, 2012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07050" y="5902325"/>
            <a:ext cx="3000375" cy="695325"/>
          </a:xfrm>
          <a:prstGeom prst="roundRect">
            <a:avLst/>
          </a:prstGeom>
          <a:solidFill>
            <a:srgbClr val="038DC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Международный сертификат качества ISO, 2011 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74800" y="5491163"/>
            <a:ext cx="2160588" cy="1106487"/>
          </a:xfrm>
          <a:prstGeom prst="roundRect">
            <a:avLst/>
          </a:prstGeom>
          <a:solidFill>
            <a:srgbClr val="038DC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Национальная аккредитация РК на 4г., 2010, 2014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92263" y="4256088"/>
            <a:ext cx="2143125" cy="787400"/>
          </a:xfrm>
          <a:prstGeom prst="roundRect">
            <a:avLst/>
          </a:prstGeom>
          <a:solidFill>
            <a:srgbClr val="038DC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Международный сертификат качества JCI, 2013, 2016</a:t>
            </a:r>
          </a:p>
        </p:txBody>
      </p:sp>
      <p:pic>
        <p:nvPicPr>
          <p:cNvPr id="27" name="Picture 2" descr="Z:\Общая папка РНЦНХ\Отдел маркетинга\Салтанат\наши сертификаты\jc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t="25424" r="25581" b="38983"/>
          <a:stretch>
            <a:fillRect/>
          </a:stretch>
        </p:blipFill>
        <p:spPr bwMode="auto">
          <a:xfrm>
            <a:off x="323528" y="4210157"/>
            <a:ext cx="948079" cy="95391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17"/>
          <p:cNvSpPr>
            <a:spLocks noChangeArrowheads="1"/>
          </p:cNvSpPr>
          <p:nvPr/>
        </p:nvSpPr>
        <p:spPr bwMode="auto">
          <a:xfrm>
            <a:off x="323850" y="908050"/>
            <a:ext cx="8568630" cy="339725"/>
          </a:xfrm>
          <a:prstGeom prst="rect">
            <a:avLst/>
          </a:prstGeom>
          <a:solidFill>
            <a:srgbClr val="038DC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  <a:defRPr/>
            </a:pPr>
            <a:r>
              <a:rPr lang="ru-RU" sz="1600" b="1" spc="50" dirty="0">
                <a:ln w="11430"/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ОБЩИЕ СВЕДЕНИЯ: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11924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569647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250825" y="5400099"/>
            <a:ext cx="8568952" cy="1384995"/>
          </a:xfrm>
          <a:prstGeom prst="rect">
            <a:avLst/>
          </a:prstGeom>
          <a:solidFill>
            <a:srgbClr val="038DCB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базе Общества с участием министра здравоохранения РК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Елжаном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Биртановым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состоялась встреча с участниками V Курултая казахов. Центр посетили представители более 15 стран. Участникам встречи были презентованы возможности отечественных клиник. Гости с интересом ознакомились с работой Центра, посетив отделение патологии центральной нервной системы и отделение анестезиологии, реанимации и интенсивной терапии.</a:t>
            </a:r>
          </a:p>
        </p:txBody>
      </p:sp>
      <p:sp>
        <p:nvSpPr>
          <p:cNvPr id="36870" name="Прямоугольник 4"/>
          <p:cNvSpPr>
            <a:spLocks noChangeArrowheads="1"/>
          </p:cNvSpPr>
          <p:nvPr/>
        </p:nvSpPr>
        <p:spPr bwMode="auto">
          <a:xfrm>
            <a:off x="1547813" y="404813"/>
            <a:ext cx="5530850" cy="338137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 за 2017 год</a:t>
            </a:r>
            <a:endParaRPr lang="ru-RU" altLang="ru-RU" sz="160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990" y="6462284"/>
            <a:ext cx="2133600" cy="365125"/>
          </a:xfrm>
        </p:spPr>
        <p:txBody>
          <a:bodyPr/>
          <a:lstStyle/>
          <a:p>
            <a:pPr>
              <a:defRPr/>
            </a:pPr>
            <a:fld id="{DACD55DB-8E57-4FDE-86C8-8E36650C3E21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76338" y="7938"/>
            <a:ext cx="4249737" cy="576262"/>
          </a:xfrm>
          <a:prstGeom prst="rect">
            <a:avLst/>
          </a:prstGeom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75779"/>
              </p:ext>
            </p:extLst>
          </p:nvPr>
        </p:nvGraphicFramePr>
        <p:xfrm>
          <a:off x="179512" y="332656"/>
          <a:ext cx="8640960" cy="6408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325"/>
                <a:gridCol w="8169635"/>
              </a:tblGrid>
              <a:tr h="4100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cap="all" dirty="0" smtClean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Century Gothic" panose="020B0502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ln w="1143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itchFamily="34" charset="0"/>
                          <a:cs typeface="Times New Roman" pitchFamily="18" charset="0"/>
                        </a:rPr>
                        <a:t>Планы на 2018 год</a:t>
                      </a:r>
                      <a:endParaRPr lang="ru-RU" sz="2000" b="1" kern="1200" cap="all" dirty="0" smtClean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Century Gothic" panose="020B0502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38DCB"/>
                    </a:solidFill>
                  </a:tcPr>
                </a:tc>
              </a:tr>
              <a:tr h="536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Продолжение работы по координации инсультной службы в РК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40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Внедрение новых технологий: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Микрохирургия сосудистых заболеваний головного мозга с использованием флуоресцентной ангиографии с помощью 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ICG</a:t>
                      </a:r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Имплантация полифункционального </a:t>
                      </a:r>
                      <a:r>
                        <a:rPr lang="ru-RU" sz="1400" i="1" baseline="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кейджа</a:t>
                      </a:r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при патологиях поясничного отдела позвоночника;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Хирургическое лечение медикаментозно-резистентных </a:t>
                      </a:r>
                      <a:r>
                        <a:rPr lang="ru-RU" sz="1400" i="1" baseline="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неокортикальных</a:t>
                      </a:r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форм эпилепсии с применением </a:t>
                      </a:r>
                      <a:r>
                        <a:rPr lang="ru-RU" sz="1400" i="1" baseline="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кортикографии</a:t>
                      </a:r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ru-RU" sz="1400" i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38DCB"/>
                    </a:solidFill>
                  </a:tcPr>
                </a:tc>
              </a:tr>
              <a:tr h="7570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Интеграция клинической, образовательной и научной деятельности,</a:t>
                      </a:r>
                      <a:r>
                        <a:rPr lang="ru-RU" sz="1400" baseline="0" dirty="0" smtClean="0">
                          <a:latin typeface="Century Gothic" panose="020B0502020202020204" pitchFamily="34" charset="0"/>
                        </a:rPr>
                        <a:t> путем модернизации структуры клинических отделений, поднятие их статуса и разделение на службы по направлениям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6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Совершенствование дифференцированной оплаты труда с целью мотивации сотрудников для занятия научно-образовательной деятельностью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38DCB"/>
                    </a:solidFill>
                  </a:tcPr>
                </a:tc>
              </a:tr>
              <a:tr h="53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Проведение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IV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Конгресса «Казахской ассоциации нейрохирургов»,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International Forum of Neurosurgery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62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Модернизация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Тренингового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центра (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кадавр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курсы, открытие научной лаборатории)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38DCB"/>
                    </a:solidFill>
                  </a:tcPr>
                </a:tc>
              </a:tr>
              <a:tr h="53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Создание </a:t>
                      </a:r>
                      <a:r>
                        <a:rPr lang="ru-RU" sz="1400" baseline="0" dirty="0" err="1" smtClean="0">
                          <a:latin typeface="Century Gothic" panose="020B0502020202020204" pitchFamily="34" charset="0"/>
                        </a:rPr>
                        <a:t>криобанка</a:t>
                      </a:r>
                      <a:r>
                        <a:rPr lang="ru-RU" sz="1400" baseline="0" dirty="0" smtClean="0">
                          <a:latin typeface="Century Gothic" panose="020B0502020202020204" pitchFamily="34" charset="0"/>
                        </a:rPr>
                        <a:t> в рамках международной научной деятельности (приобретен рефрижератор для хранения биоматериалов)</a:t>
                      </a:r>
                      <a:endParaRPr lang="ru-RU" sz="1400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Стратегической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партнерство с </a:t>
                      </a:r>
                      <a:r>
                        <a:rPr lang="ru-RU" sz="1400" b="0" i="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Национальным медицинским исследовательским</a:t>
                      </a:r>
                      <a:r>
                        <a:rPr lang="ru-RU" sz="14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центром</a:t>
                      </a:r>
                      <a:r>
                        <a:rPr lang="ru-RU" sz="14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нейрохирургии имени академика Н.Н. Бурденко</a:t>
                      </a:r>
                    </a:p>
                  </a:txBody>
                  <a:tcPr>
                    <a:solidFill>
                      <a:srgbClr val="038DCB"/>
                    </a:solidFill>
                  </a:tcPr>
                </a:tc>
              </a:tr>
              <a:tr h="3837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Прохождение национальной аккредитации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63740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38915" name="Picture 2" descr="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85725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74131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4993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388" y="1989138"/>
            <a:ext cx="8785100" cy="461962"/>
          </a:xfrm>
          <a:prstGeom prst="rect">
            <a:avLst/>
          </a:prstGeom>
          <a:solidFill>
            <a:srgbClr val="038DCB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Times New Roman" pitchFamily="18" charset="0"/>
              </a:rPr>
              <a:t>Миссия:</a:t>
            </a:r>
            <a:r>
              <a:rPr lang="kk-KZ" sz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kk-KZ" sz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Times New Roman" pitchFamily="18" charset="0"/>
              </a:rPr>
              <a:t>Создание эффективной системы оказания нейрохирургической помощи, способствующее улучшению качества жизни населения РК </a:t>
            </a:r>
            <a:r>
              <a:rPr lang="kk-KZ" sz="1200" kern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    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388" y="2565400"/>
            <a:ext cx="8785100" cy="461963"/>
          </a:xfrm>
          <a:prstGeom prst="rect">
            <a:avLst/>
          </a:prstGeom>
          <a:solidFill>
            <a:srgbClr val="038DCB"/>
          </a:solidFill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b="1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Видение: </a:t>
            </a:r>
            <a:r>
              <a:rPr lang="kk-KZ" sz="1200" kern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Лидирующая нейрохирургическая клиника в Центральной Азии с качественной интеграцией науки, практики и образования,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200" kern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как основа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эффективной системы оказания нейрохирургической помощи в РК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388" y="1341438"/>
            <a:ext cx="8785100" cy="493712"/>
          </a:xfrm>
          <a:prstGeom prst="rect">
            <a:avLst/>
          </a:prstGeom>
          <a:solidFill>
            <a:srgbClr val="038DCB"/>
          </a:solidFill>
        </p:spPr>
        <p:txBody>
          <a:bodyPr wrap="square">
            <a:spAutoFit/>
          </a:bodyPr>
          <a:lstStyle/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Основной стратегический документ</a:t>
            </a:r>
            <a:r>
              <a:rPr lang="ru-RU" sz="1200" b="1" kern="0" dirty="0">
                <a:solidFill>
                  <a:srgbClr val="00FFFF"/>
                </a:solidFill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400" b="1" kern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План развития Общества на 2017 – 2021 годы</a:t>
            </a:r>
            <a:r>
              <a:rPr lang="ru-RU" sz="1200" b="1" kern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утвержден решением Совета директоров </a:t>
            </a:r>
            <a:r>
              <a:rPr lang="kk-KZ" sz="1200" kern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от </a:t>
            </a:r>
            <a:r>
              <a:rPr lang="en-US" sz="1200" kern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31 </a:t>
            </a:r>
            <a:r>
              <a:rPr lang="ru-RU" sz="1200" kern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октября </a:t>
            </a:r>
            <a:r>
              <a:rPr lang="kk-KZ" sz="1200" kern="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2017 года протокол №6</a:t>
            </a:r>
            <a:endParaRPr lang="ru-RU" sz="1200" kern="0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89983"/>
              </p:ext>
            </p:extLst>
          </p:nvPr>
        </p:nvGraphicFramePr>
        <p:xfrm>
          <a:off x="179388" y="3141663"/>
          <a:ext cx="8785100" cy="36353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588823"/>
                <a:gridCol w="2196277"/>
              </a:tblGrid>
              <a:tr h="6609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Цели и задачи (всего 4 цели и 8 задач)</a:t>
                      </a:r>
                      <a:endParaRPr lang="ru-RU" sz="120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6" marR="91436" marT="45707" marB="45707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Мероприятия и </a:t>
                      </a:r>
                      <a:r>
                        <a:rPr lang="en-US" sz="1200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KPI</a:t>
                      </a:r>
                      <a:endParaRPr lang="ru-RU" sz="1200" dirty="0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(всего 29 мероприятий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и 45 индикаторов)</a:t>
                      </a:r>
                      <a:endParaRPr lang="kk-KZ" sz="1200" dirty="0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1436" marR="91436" marT="45707" marB="45707" anchor="ctr">
                    <a:solidFill>
                      <a:srgbClr val="038DCB"/>
                    </a:solidFill>
                  </a:tcPr>
                </a:tc>
              </a:tr>
              <a:tr h="959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Цель 1. Устойчивый высокий уровень качества медицинской помощи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atin typeface="Century Gothic" panose="020B0502020202020204" pitchFamily="34" charset="0"/>
                        </a:rPr>
                        <a:t>Задача 1.</a:t>
                      </a:r>
                      <a:r>
                        <a:rPr lang="ru-RU" sz="1100" kern="1200" baseline="0" dirty="0" smtClean="0">
                          <a:latin typeface="Century Gothic" panose="020B0502020202020204" pitchFamily="34" charset="0"/>
                        </a:rPr>
                        <a:t> Повышение качества оказания медицинских услуг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latin typeface="Century Gothic" panose="020B0502020202020204" pitchFamily="34" charset="0"/>
                        </a:rPr>
                        <a:t>Задача 2. Развитие приоритетных, социально-направленных клинических программ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latin typeface="Century Gothic" panose="020B0502020202020204" pitchFamily="34" charset="0"/>
                        </a:rPr>
                        <a:t>Задача 3. Повышение эффективности и рационализация производства медицинских услуг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7" marB="4570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entury Gothic" panose="020B0502020202020204" pitchFamily="34" charset="0"/>
                        </a:rPr>
                        <a:t> 14 мероприятий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entury Gothic" panose="020B0502020202020204" pitchFamily="34" charset="0"/>
                        </a:rPr>
                        <a:t> 20 индикаторов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6" marR="91436" marT="45707" marB="457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3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Цель 2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kk-KZ" sz="11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Совершенствование</a:t>
                      </a:r>
                      <a:r>
                        <a:rPr lang="kk-KZ" sz="11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системы управления деятельностью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k-KZ" sz="1100" kern="12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Задача 1. Становление одним из ведущих поставщиков медицинских услуг на территории СНГ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7" marB="45707" horzOverflow="overflow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 мероприятий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 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индикаторов 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7" marB="45707" anchor="ctr" horzOverflow="overflow">
                    <a:solidFill>
                      <a:srgbClr val="038DCB"/>
                    </a:solidFill>
                  </a:tcPr>
                </a:tc>
              </a:tr>
              <a:tr h="786877">
                <a:tc>
                  <a:txBody>
                    <a:bodyPr/>
                    <a:lstStyle/>
                    <a:p>
                      <a:pPr algn="l"/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Цель 3.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Обеспечение трансферта технологий в систему здравоохранения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РК</a:t>
                      </a:r>
                    </a:p>
                    <a:p>
                      <a:pPr algn="l"/>
                      <a:r>
                        <a:rPr lang="ru-RU" sz="1100" kern="1200" dirty="0" smtClean="0">
                          <a:latin typeface="Century Gothic" panose="020B0502020202020204" pitchFamily="34" charset="0"/>
                        </a:rPr>
                        <a:t>Задача 1. Формирование пула из высококвалифицированных кадров</a:t>
                      </a:r>
                    </a:p>
                    <a:p>
                      <a:pPr algn="l"/>
                      <a:r>
                        <a:rPr lang="ru-RU" sz="1100" kern="1200" dirty="0" smtClean="0">
                          <a:latin typeface="Century Gothic" panose="020B0502020202020204" pitchFamily="34" charset="0"/>
                        </a:rPr>
                        <a:t>Задача 2. Трансферт медицинских технологий, обеспечение передачи внедренных инновационных технологий в регионы</a:t>
                      </a:r>
                    </a:p>
                  </a:txBody>
                  <a:tcPr marL="91436" marR="91436" marT="45707" marB="45707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atin typeface="Century Gothic" panose="020B0502020202020204" pitchFamily="34" charset="0"/>
                        </a:rPr>
                        <a:t>7 мероприятий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atin typeface="Century Gothic" panose="020B0502020202020204" pitchFamily="34" charset="0"/>
                        </a:rPr>
                        <a:t>12 индикаторов</a:t>
                      </a:r>
                      <a:endParaRPr lang="ru-RU" sz="1100" kern="1200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6" marR="91436" marT="45707" marB="45707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Цель 4. Развитие науки и образования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Задача 1. Развитие науки и образования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Задача 2. образовательной деятельности</a:t>
                      </a:r>
                    </a:p>
                  </a:txBody>
                  <a:tcPr marL="91429" marR="91429" marT="45713" marB="45713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5 мероприятий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8 индикатора</a:t>
                      </a:r>
                      <a:endParaRPr lang="ru-RU" sz="1100" kern="12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9" marR="91429" marT="45713" marB="45713" anchor="ctr">
                    <a:solidFill>
                      <a:srgbClr val="038DCB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7"/>
          <p:cNvSpPr>
            <a:spLocks noChangeArrowheads="1"/>
          </p:cNvSpPr>
          <p:nvPr/>
        </p:nvSpPr>
        <p:spPr bwMode="auto">
          <a:xfrm>
            <a:off x="179388" y="836613"/>
            <a:ext cx="8785100" cy="338137"/>
          </a:xfrm>
          <a:prstGeom prst="rect">
            <a:avLst/>
          </a:prstGeom>
          <a:solidFill>
            <a:srgbClr val="038DC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  <a:defRPr/>
            </a:pPr>
            <a:r>
              <a:rPr lang="ru-RU" sz="1600" b="1" spc="50" dirty="0">
                <a:ln w="11430"/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anose="02020603050405020304" pitchFamily="18" charset="0"/>
              </a:rPr>
              <a:t>СТРАТЕГИЧЕСКИЕ НАПРАВЛЕНИЯ: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58314" y="6492875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7"/>
          <p:cNvSpPr>
            <a:spLocks noChangeArrowheads="1"/>
          </p:cNvSpPr>
          <p:nvPr/>
        </p:nvSpPr>
        <p:spPr bwMode="auto">
          <a:xfrm>
            <a:off x="14288" y="0"/>
            <a:ext cx="763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6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1</a:t>
            </a:r>
            <a:r>
              <a:rPr lang="kk-KZ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Устойчивый высокий уровень качества медицинской помощи</a:t>
            </a:r>
          </a:p>
        </p:txBody>
      </p:sp>
      <p:graphicFrame>
        <p:nvGraphicFramePr>
          <p:cNvPr id="6147" name="Диаграмма 18"/>
          <p:cNvGraphicFramePr>
            <a:graphicFrameLocks/>
          </p:cNvGraphicFramePr>
          <p:nvPr/>
        </p:nvGraphicFramePr>
        <p:xfrm>
          <a:off x="107950" y="836613"/>
          <a:ext cx="4608513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7" name="Диаграмма" r:id="rId4" imgW="4615072" imgH="2481287" progId="Excel.Chart.8">
                  <p:embed/>
                </p:oleObj>
              </mc:Choice>
              <mc:Fallback>
                <p:oleObj name="Диаграмма" r:id="rId4" imgW="4615072" imgH="2481287" progId="Excel.Chart.8">
                  <p:embed/>
                  <p:pic>
                    <p:nvPicPr>
                      <p:cNvPr id="0" name="Диаграмма 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836613"/>
                        <a:ext cx="4608513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8751" y="5732463"/>
            <a:ext cx="8805738" cy="1015663"/>
          </a:xfrm>
          <a:prstGeom prst="rect">
            <a:avLst/>
          </a:prstGeom>
          <a:solidFill>
            <a:srgbClr val="038DCB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динамике снижается </a:t>
            </a: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кол-во пролеченных пациентов за </a:t>
            </a:r>
            <a:r>
              <a:rPr lang="ru-RU" alt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 уменьшения финансирования по </a:t>
            </a:r>
            <a:r>
              <a:rPr lang="ru-RU" altLang="ru-RU" sz="12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ГОБМП</a:t>
            </a:r>
            <a:r>
              <a:rPr lang="ru-RU" alt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роста дорогостоящих операций 3-5 категории. При этом увеличилось кол-во операций (на 2,5%) и кол-во прооперированных пациентов (на 5</a:t>
            </a: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 по сравнению с 2015 </a:t>
            </a:r>
            <a:r>
              <a:rPr lang="ru-RU" alt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годом. В структуре операций растут операции 3-5 категории сложности, что составляет 91% от общего числа операций. Соответственно показатель х</a:t>
            </a:r>
            <a:r>
              <a:rPr lang="kk-KZ" alt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ирургической активности сохраняется на высоком уровне и достигает 91,5%. </a:t>
            </a:r>
            <a:endParaRPr lang="ru-RU" altLang="ru-RU" sz="1200" dirty="0" smtClean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49" name="Диаграмма 9"/>
          <p:cNvGraphicFramePr>
            <a:graphicFrameLocks/>
          </p:cNvGraphicFramePr>
          <p:nvPr/>
        </p:nvGraphicFramePr>
        <p:xfrm>
          <a:off x="4716463" y="3284538"/>
          <a:ext cx="4319587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8" name="Диаграмма" r:id="rId6" imgW="4328535" imgH="2456901" progId="Excel.Chart.8">
                  <p:embed/>
                </p:oleObj>
              </mc:Choice>
              <mc:Fallback>
                <p:oleObj name="Диаграмма" r:id="rId6" imgW="4328535" imgH="2456901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284538"/>
                        <a:ext cx="4319587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Прямоугольник 17"/>
          <p:cNvSpPr>
            <a:spLocks noChangeArrowheads="1"/>
          </p:cNvSpPr>
          <p:nvPr/>
        </p:nvSpPr>
        <p:spPr bwMode="auto">
          <a:xfrm>
            <a:off x="107950" y="395288"/>
            <a:ext cx="8928100" cy="338137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Клиническая деятельность</a:t>
            </a:r>
          </a:p>
        </p:txBody>
      </p:sp>
      <p:graphicFrame>
        <p:nvGraphicFramePr>
          <p:cNvPr id="6151" name="Диаграмма 12"/>
          <p:cNvGraphicFramePr>
            <a:graphicFrameLocks/>
          </p:cNvGraphicFramePr>
          <p:nvPr/>
        </p:nvGraphicFramePr>
        <p:xfrm>
          <a:off x="4716463" y="836613"/>
          <a:ext cx="4298950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9" name="Диаграмма" r:id="rId8" imgW="4304149" imgH="2481287" progId="Excel.Chart.8">
                  <p:embed/>
                </p:oleObj>
              </mc:Choice>
              <mc:Fallback>
                <p:oleObj name="Диаграмма" r:id="rId8" imgW="4304149" imgH="2481287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836613"/>
                        <a:ext cx="4298950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Диаграмма 13"/>
          <p:cNvGraphicFramePr>
            <a:graphicFrameLocks/>
          </p:cNvGraphicFramePr>
          <p:nvPr/>
        </p:nvGraphicFramePr>
        <p:xfrm>
          <a:off x="107950" y="3284538"/>
          <a:ext cx="4608513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" name="Диаграмма" r:id="rId10" imgW="4615072" imgH="2487384" progId="Excel.Chart.8">
                  <p:embed/>
                </p:oleObj>
              </mc:Choice>
              <mc:Fallback>
                <p:oleObj name="Диаграмма" r:id="rId10" imgW="4615072" imgH="2487384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284538"/>
                        <a:ext cx="4608513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64288" y="6503119"/>
            <a:ext cx="2036618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"/>
          <p:cNvSpPr>
            <a:spLocks noChangeArrowheads="1"/>
          </p:cNvSpPr>
          <p:nvPr/>
        </p:nvSpPr>
        <p:spPr bwMode="auto">
          <a:xfrm>
            <a:off x="107950" y="30163"/>
            <a:ext cx="750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6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1</a:t>
            </a:r>
            <a:r>
              <a:rPr lang="kk-KZ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Устойчивый высокий уровень качества медицинской помощи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863875"/>
              </p:ext>
            </p:extLst>
          </p:nvPr>
        </p:nvGraphicFramePr>
        <p:xfrm>
          <a:off x="107950" y="836712"/>
          <a:ext cx="282098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209830"/>
              </p:ext>
            </p:extLst>
          </p:nvPr>
        </p:nvGraphicFramePr>
        <p:xfrm>
          <a:off x="5940152" y="836712"/>
          <a:ext cx="3024336" cy="222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9393" y="5368675"/>
            <a:ext cx="8855095" cy="1446550"/>
          </a:xfrm>
          <a:prstGeom prst="rect">
            <a:avLst/>
          </a:prstGeom>
          <a:solidFill>
            <a:srgbClr val="038DCB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Уровень </a:t>
            </a: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выживаемости после операций по удалению опухолей головного мозга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увеличился и достиг 65% при пороге 60%, </a:t>
            </a: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выросло кол-во </a:t>
            </a:r>
            <a:r>
              <a:rPr lang="ru-RU" sz="11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проопериванных</a:t>
            </a: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пациентов  с опухолями головного мозга с использованием технологий на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 случая. </a:t>
            </a: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отмечается увеличение на 2% в сравнении с 2016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годом доли </a:t>
            </a: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пациентов с развитием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неврологического дефицита </a:t>
            </a: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операций, что связано с увеличением </a:t>
            </a: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госпитализаций тяжелых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пациентов.</a:t>
            </a:r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Кол-во проведенных эндоваскулярных операций при геморрагическом инсульте по РК достигает планового значения, увеличивается нейрохирургическая активность при остром инсульте по РК на 2,4% и доля проведенного системного тромболизиса у пациентов с ишемическим инсультом по РК на 0,8%.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Однако, показатель летальности от острого инсульта растет в связи с увеличением кол-во случаев с ОНМК. </a:t>
            </a:r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8" name="Прямоугольник 17"/>
          <p:cNvSpPr>
            <a:spLocks noChangeArrowheads="1"/>
          </p:cNvSpPr>
          <p:nvPr/>
        </p:nvSpPr>
        <p:spPr bwMode="auto">
          <a:xfrm>
            <a:off x="250825" y="444500"/>
            <a:ext cx="8713663" cy="323850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приоритетных, социально-направленных клинических программ</a:t>
            </a:r>
          </a:p>
        </p:txBody>
      </p:sp>
      <p:graphicFrame>
        <p:nvGraphicFramePr>
          <p:cNvPr id="5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56681"/>
              </p:ext>
            </p:extLst>
          </p:nvPr>
        </p:nvGraphicFramePr>
        <p:xfrm>
          <a:off x="107951" y="3126236"/>
          <a:ext cx="2231802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76166"/>
              </p:ext>
            </p:extLst>
          </p:nvPr>
        </p:nvGraphicFramePr>
        <p:xfrm>
          <a:off x="2411760" y="3140968"/>
          <a:ext cx="2026614" cy="215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384255"/>
              </p:ext>
            </p:extLst>
          </p:nvPr>
        </p:nvGraphicFramePr>
        <p:xfrm>
          <a:off x="4499992" y="3140968"/>
          <a:ext cx="226253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273185"/>
              </p:ext>
            </p:extLst>
          </p:nvPr>
        </p:nvGraphicFramePr>
        <p:xfrm>
          <a:off x="2987824" y="836713"/>
          <a:ext cx="285172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000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781970"/>
              </p:ext>
            </p:extLst>
          </p:nvPr>
        </p:nvGraphicFramePr>
        <p:xfrm>
          <a:off x="6804248" y="3140968"/>
          <a:ext cx="21602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1"/>
          <p:cNvSpPr>
            <a:spLocks noChangeArrowheads="1"/>
          </p:cNvSpPr>
          <p:nvPr/>
        </p:nvSpPr>
        <p:spPr bwMode="auto">
          <a:xfrm>
            <a:off x="179388" y="20638"/>
            <a:ext cx="7704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6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1</a:t>
            </a:r>
            <a:r>
              <a:rPr lang="kk-KZ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Устойчивый высокий уровень качества медицинской помощи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43953"/>
              </p:ext>
            </p:extLst>
          </p:nvPr>
        </p:nvGraphicFramePr>
        <p:xfrm>
          <a:off x="6228184" y="908720"/>
          <a:ext cx="2664991" cy="261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423761"/>
              </p:ext>
            </p:extLst>
          </p:nvPr>
        </p:nvGraphicFramePr>
        <p:xfrm>
          <a:off x="230188" y="3624263"/>
          <a:ext cx="4146550" cy="218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179388" y="5876925"/>
            <a:ext cx="8713787" cy="831850"/>
          </a:xfrm>
          <a:prstGeom prst="rect">
            <a:avLst/>
          </a:prstGeom>
          <a:solidFill>
            <a:srgbClr val="038DCB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Наблюдается положительная тенденция показателей качества оказания медицинских услуг за последние 3 года: </a:t>
            </a:r>
            <a:r>
              <a:rPr lang="kk-KZ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снижаются уровни общей, послеоперационной летальности и уровень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послеоперационных осложнений</a:t>
            </a:r>
            <a:r>
              <a:rPr lang="kk-KZ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100% соблюдаются национальные и международные стандарты, удовлетворенность пациентов </a:t>
            </a:r>
            <a:r>
              <a:rPr lang="kk-KZ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выросла (</a:t>
            </a:r>
            <a:r>
              <a:rPr lang="kk-KZ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1,1% ).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6" name="Прямоугольник 17"/>
          <p:cNvSpPr>
            <a:spLocks noChangeArrowheads="1"/>
          </p:cNvSpPr>
          <p:nvPr/>
        </p:nvSpPr>
        <p:spPr bwMode="auto">
          <a:xfrm>
            <a:off x="250825" y="404813"/>
            <a:ext cx="8642350" cy="338137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показатели качества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495030"/>
              </p:ext>
            </p:extLst>
          </p:nvPr>
        </p:nvGraphicFramePr>
        <p:xfrm>
          <a:off x="230188" y="887413"/>
          <a:ext cx="2808287" cy="261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349067"/>
              </p:ext>
            </p:extLst>
          </p:nvPr>
        </p:nvGraphicFramePr>
        <p:xfrm>
          <a:off x="4622800" y="3624263"/>
          <a:ext cx="4270375" cy="21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735033"/>
              </p:ext>
            </p:extLst>
          </p:nvPr>
        </p:nvGraphicFramePr>
        <p:xfrm>
          <a:off x="3254375" y="887413"/>
          <a:ext cx="2851150" cy="261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63740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5"/>
          <p:cNvSpPr>
            <a:spLocks noChangeArrowheads="1"/>
          </p:cNvSpPr>
          <p:nvPr/>
        </p:nvSpPr>
        <p:spPr bwMode="auto">
          <a:xfrm>
            <a:off x="179388" y="188913"/>
            <a:ext cx="7885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6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1</a:t>
            </a:r>
            <a:r>
              <a:rPr lang="kk-KZ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Устойчивый высокий уровень качества медицинской помощи</a:t>
            </a:r>
          </a:p>
        </p:txBody>
      </p:sp>
      <p:graphicFrame>
        <p:nvGraphicFramePr>
          <p:cNvPr id="12291" name="Диаграмма 11"/>
          <p:cNvGraphicFramePr>
            <a:graphicFrameLocks/>
          </p:cNvGraphicFramePr>
          <p:nvPr/>
        </p:nvGraphicFramePr>
        <p:xfrm>
          <a:off x="4500563" y="1125538"/>
          <a:ext cx="4498975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" name="Диаграмма" r:id="rId4" imgW="3993226" imgH="2274005" progId="Excel.Chart.8">
                  <p:embed/>
                </p:oleObj>
              </mc:Choice>
              <mc:Fallback>
                <p:oleObj name="Диаграмма" r:id="rId4" imgW="3993226" imgH="2274005" progId="Excel.Char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125538"/>
                        <a:ext cx="4498975" cy="248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Диаграмма 23"/>
          <p:cNvGraphicFramePr>
            <a:graphicFrameLocks/>
          </p:cNvGraphicFramePr>
          <p:nvPr/>
        </p:nvGraphicFramePr>
        <p:xfrm>
          <a:off x="4500563" y="3716338"/>
          <a:ext cx="4471987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" name="Диаграмма" r:id="rId6" imgW="3993226" imgH="2267909" progId="Excel.Chart.8">
                  <p:embed/>
                </p:oleObj>
              </mc:Choice>
              <mc:Fallback>
                <p:oleObj name="Диаграмма" r:id="rId6" imgW="3993226" imgH="2267909" progId="Excel.Chart.8">
                  <p:embed/>
                  <p:pic>
                    <p:nvPicPr>
                      <p:cNvPr id="0" name="Диаграмма 2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716338"/>
                        <a:ext cx="4471987" cy="226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Прямоугольник 17"/>
          <p:cNvSpPr>
            <a:spLocks noChangeArrowheads="1"/>
          </p:cNvSpPr>
          <p:nvPr/>
        </p:nvSpPr>
        <p:spPr bwMode="auto">
          <a:xfrm>
            <a:off x="250825" y="611188"/>
            <a:ext cx="8640763" cy="338137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Производственные показатели эффективности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6092825"/>
            <a:ext cx="8713787" cy="646113"/>
          </a:xfrm>
          <a:prstGeom prst="rect">
            <a:avLst/>
          </a:prstGeom>
          <a:solidFill>
            <a:srgbClr val="038DCB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длительность пребывания больного»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2017 года сократилась до 11,7 дней при плановом значении «не более 12 дней», соответственно увеличивается 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«Оборот койки»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27,3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раз.  Однако, показатели  </a:t>
            </a: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«Работа койки»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занятость койки»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достигают пороговых значений. 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5" name="Диаграмма 9"/>
          <p:cNvGraphicFramePr>
            <a:graphicFrameLocks/>
          </p:cNvGraphicFramePr>
          <p:nvPr/>
        </p:nvGraphicFramePr>
        <p:xfrm>
          <a:off x="179388" y="1125538"/>
          <a:ext cx="4248150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" name="Диаграмма" r:id="rId8" imgW="4072481" imgH="2267909" progId="Excel.Chart.8">
                  <p:embed/>
                </p:oleObj>
              </mc:Choice>
              <mc:Fallback>
                <p:oleObj name="Диаграмма" r:id="rId8" imgW="4072481" imgH="2267909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25538"/>
                        <a:ext cx="4248150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Диаграмма 12"/>
          <p:cNvGraphicFramePr>
            <a:graphicFrameLocks/>
          </p:cNvGraphicFramePr>
          <p:nvPr/>
        </p:nvGraphicFramePr>
        <p:xfrm>
          <a:off x="179388" y="3716338"/>
          <a:ext cx="4248150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" name="Диаграмма" r:id="rId10" imgW="4072481" imgH="2267909" progId="Excel.Chart.8">
                  <p:embed/>
                </p:oleObj>
              </mc:Choice>
              <mc:Fallback>
                <p:oleObj name="Диаграмма" r:id="rId10" imgW="4072481" imgH="2267909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716338"/>
                        <a:ext cx="4248150" cy="226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9814"/>
            <a:ext cx="2133600" cy="365125"/>
          </a:xfrm>
        </p:spPr>
        <p:txBody>
          <a:bodyPr/>
          <a:lstStyle/>
          <a:p>
            <a:pPr>
              <a:defRPr/>
            </a:pPr>
            <a:fld id="{C52497AE-6632-4C53-9AB4-0AAF7EDB27C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060280"/>
              </p:ext>
            </p:extLst>
          </p:nvPr>
        </p:nvGraphicFramePr>
        <p:xfrm>
          <a:off x="107950" y="896938"/>
          <a:ext cx="8928100" cy="5792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277"/>
                <a:gridCol w="5161419"/>
                <a:gridCol w="960618"/>
                <a:gridCol w="698455"/>
                <a:gridCol w="714219"/>
                <a:gridCol w="904112"/>
              </a:tblGrid>
              <a:tr h="456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Факт за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План на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2017 года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Факт за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</a:tr>
              <a:tr h="203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Уровень удовлетворенности пациентов качеством медицинской помощи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96,7%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97,5%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</a:tr>
              <a:tr h="136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Общая летальность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</a:tr>
              <a:tr h="253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Уровень послеоперационных осложнений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0,11%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0,25%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0,25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</a:tr>
              <a:tr h="1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Отсутствие обоснованных жалоб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</a:tr>
              <a:tr h="1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Уровень соблюдения национальных и международных стандартов 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</a:tr>
              <a:tr h="1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Уровень зрелости системы внутреннего контроля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не менее 20%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7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</a:tr>
              <a:tr h="226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Уровень эффективности СУР 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</a:tr>
              <a:tr h="33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Степень выживаемости до 6 месяцев после операций пациентов с опухолями головного мозга 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kk-KZ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8" marR="20798" marT="0" marB="0" anchor="ctr"/>
                </a:tc>
              </a:tr>
              <a:tr h="687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Количество прооперированных пациентов с опухолями головного мозга, находящихся в функционально важных зонах, с использованием технологии (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awake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, картирование коры головного мозга, флуоресцентная навигация,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нейромониторинг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kk-KZ" sz="9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</a:tr>
              <a:tr h="33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Доля пациентов с максимально удаленными глиальными опухолями головного мозга с высокой степенью злокачественности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</a:tr>
              <a:tr h="33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Доля пациентов, перенесших операций на головной мозг с развитием неврологических дефицитов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«-» 4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</a:tr>
              <a:tr h="1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Снижение летальности от острого инсульта по РК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12,8%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12,7%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13,3%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«-» 0,6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</a:tr>
              <a:tr h="33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Количество проведенных эндоваскулярных операций при геморрагическом инсульте по РК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</a:tr>
              <a:tr h="33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Доля проведенного системного тромболизиса у пациентов с ишемическим инсультом по РК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1,4%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2,2%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kk-KZ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</a:tr>
              <a:tr h="1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Нейрохирургическая активность при остром инсульте по РК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2,6%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2,8%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5,2%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kk-KZ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</a:tr>
              <a:tr h="1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Увеличение средней занятости койки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90,7%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94,1%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«-» 0,9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</a:tr>
              <a:tr h="1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Увеличение оборота койки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27 раз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kk-KZ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</a:tr>
              <a:tr h="332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Уменьшение СДПБ в стационаре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не более 12 дней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0,3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</a:tr>
              <a:tr h="267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Доля пациентов, пролеченных с 3-5 категорией сложности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84,9%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не менее 80%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90,8%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kk-KZ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</a:tr>
              <a:tr h="16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>
                    <a:solidFill>
                      <a:srgbClr val="038D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Кол-во консультативно-диагностических услуг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14 745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17 054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21 914</a:t>
                      </a:r>
                      <a:endParaRPr lang="ru-RU" sz="9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«+» </a:t>
                      </a:r>
                      <a:r>
                        <a:rPr lang="kk-KZ" sz="90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4860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2" marR="36892" marT="0" marB="0" anchor="ctr"/>
                </a:tc>
              </a:tr>
            </a:tbl>
          </a:graphicData>
        </a:graphic>
      </p:graphicFrame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0" y="115888"/>
            <a:ext cx="849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8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1:</a:t>
            </a:r>
            <a:r>
              <a:rPr lang="kk-KZ" altLang="ru-RU" sz="18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Устойчивый высокий уровень качества медицинской помощи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07950" y="549275"/>
            <a:ext cx="6842125" cy="276225"/>
          </a:xfrm>
          <a:prstGeom prst="rect">
            <a:avLst/>
          </a:prstGeom>
          <a:solidFill>
            <a:srgbClr val="038D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33CC"/>
              </a:buClr>
              <a:buFontTx/>
              <a:buNone/>
            </a:pPr>
            <a:r>
              <a:rPr lang="ru-RU" altLang="ru-RU" sz="1200" b="1" i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Из 20 индикаторов не достигли пороговое значения 3 индикатора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981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512" y="668613"/>
            <a:ext cx="8677151" cy="6135910"/>
          </a:xfrm>
          <a:prstGeom prst="rect">
            <a:avLst/>
          </a:prstGeom>
          <a:solidFill>
            <a:srgbClr val="038DCB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indent="449263">
              <a:tabLst>
                <a:tab pos="111125" algn="l"/>
                <a:tab pos="927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11125" algn="l"/>
                <a:tab pos="927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11125" algn="l"/>
                <a:tab pos="927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11125" algn="l"/>
                <a:tab pos="927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11125" algn="l"/>
                <a:tab pos="927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  <a:tab pos="927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  <a:tab pos="927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  <a:tab pos="927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  <a:tab pos="927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defRPr/>
            </a:pPr>
            <a:r>
              <a:rPr lang="ru-RU" altLang="ru-RU" sz="115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не достигнутых индикаторов</a:t>
            </a:r>
            <a:r>
              <a:rPr lang="ru-RU" altLang="ru-RU" sz="1150" b="1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just">
              <a:defRPr/>
            </a:pPr>
            <a:r>
              <a:rPr lang="ru-RU" altLang="ru-RU" sz="115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ru-RU" sz="115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«Снижение летальности от острого инсульта по РК»</a:t>
            </a:r>
            <a:r>
              <a:rPr lang="kk-KZ" altLang="ru-RU" sz="115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показатель регламентирован МЗ РК и не является прямым показателем эффективности работы Республиканского координационного центра по проблемам инсульта Общества. Снижение уровня показателя зависит на прямую от работы ПМСП на местах в части своевременности выявления, постановки на «Д» учет и правильности лечения заболеваний и факторов риска приводящих к инсульту.</a:t>
            </a:r>
          </a:p>
          <a:p>
            <a:pPr algn="just">
              <a:defRPr/>
            </a:pPr>
            <a:r>
              <a:rPr lang="ru-RU" altLang="ru-RU" sz="115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улучшения ситуаций в 2017 году </a:t>
            </a:r>
            <a:r>
              <a:rPr lang="ru-RU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Обществом п</a:t>
            </a:r>
            <a:r>
              <a:rPr lang="ru-RU" sz="115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роведена </a:t>
            </a:r>
            <a:r>
              <a:rPr lang="ru-RU" sz="1150" i="1" dirty="0">
                <a:solidFill>
                  <a:schemeClr val="bg1"/>
                </a:solidFill>
                <a:latin typeface="Century Gothic" panose="020B0502020202020204" pitchFamily="34" charset="0"/>
              </a:rPr>
              <a:t>огромная работа по внедрению и решению вопросов по обучению специалистов регионов и оказанию квалифицированной медицинской помощи гражданам РК при </a:t>
            </a:r>
            <a:r>
              <a:rPr lang="ru-RU" sz="115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ОНМК! </a:t>
            </a:r>
            <a:r>
              <a:rPr lang="ru-RU" sz="1150" i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Проведены обучающие семинары, исследований с участием специалистов РФ и дальних зарубежных </a:t>
            </a:r>
            <a:r>
              <a:rPr lang="ru-RU" sz="115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стран (обучено 542 слушателя), мастер-классы для среднего медицинского персонала в 4-х регионах республики (162 слушателя), акции в поликлиниках страны посвященные всемирному дню борьбы с инсультом. Снят ролик по распознаванию первых признаков инсульта среди населения и размещен во всех социальных сетях. Проведено 111 </a:t>
            </a:r>
            <a:r>
              <a:rPr lang="ru-RU" sz="115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телеконсультаций</a:t>
            </a:r>
            <a:r>
              <a:rPr lang="ru-RU" sz="115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и 12 вылетов в регионы. Проведен </a:t>
            </a:r>
            <a:r>
              <a:rPr lang="ru-RU" sz="1150" i="1" dirty="0">
                <a:solidFill>
                  <a:schemeClr val="bg1"/>
                </a:solidFill>
                <a:latin typeface="Century Gothic" panose="020B0502020202020204" pitchFamily="34" charset="0"/>
              </a:rPr>
              <a:t>анализ состояния медицинской службы РК по оказанию помощи при </a:t>
            </a:r>
            <a:r>
              <a:rPr lang="ru-RU" sz="115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ОНМК</a:t>
            </a:r>
            <a:r>
              <a:rPr lang="ru-RU" sz="1150" i="1" dirty="0">
                <a:solidFill>
                  <a:schemeClr val="bg1"/>
                </a:solidFill>
                <a:latin typeface="Century Gothic" panose="020B0502020202020204" pitchFamily="34" charset="0"/>
              </a:rPr>
              <a:t>, выявлены критические вопросы оснащенности инсультных </a:t>
            </a:r>
            <a:r>
              <a:rPr lang="ru-RU" sz="115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центров, </a:t>
            </a:r>
            <a:r>
              <a:rPr lang="ru-RU" sz="1150" i="1" dirty="0">
                <a:solidFill>
                  <a:schemeClr val="bg1"/>
                </a:solidFill>
                <a:latin typeface="Century Gothic" panose="020B0502020202020204" pitchFamily="34" charset="0"/>
              </a:rPr>
              <a:t>обеспеченности медицинскими кадрами, ИМН и лекарственными средствами.</a:t>
            </a:r>
            <a:endParaRPr lang="ru-RU" altLang="ru-RU" sz="115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kk-KZ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это, по итогам отчетного периода показатель вырос до 13,3% при пороговом значении 12,7%, что </a:t>
            </a:r>
            <a:r>
              <a:rPr lang="ru-RU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 с повышением количества пролеченных случаев с ОНМК, увеличением количества поступлений тяжелых и крайне тяжелых пациентов с сопутствующей декомпрессированной соматической патологией, в особенности с применением </a:t>
            </a:r>
            <a:r>
              <a:rPr lang="ru-RU" altLang="ru-RU" sz="115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эндоваскулярных</a:t>
            </a:r>
            <a:r>
              <a:rPr lang="ru-RU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методик лечения. Несвоевременной доставкой пациентов в период «терапевтического окна» (до 4,5 часов), в пределах которого возможно проведение </a:t>
            </a:r>
            <a:r>
              <a:rPr lang="ru-RU" altLang="ru-RU" sz="115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тромболитической</a:t>
            </a:r>
            <a:r>
              <a:rPr lang="ru-RU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терапии, а также сниженного количества обращаемости пациентов с ОНМК (примерно 65-70%). </a:t>
            </a:r>
          </a:p>
          <a:p>
            <a:pPr algn="just">
              <a:defRPr/>
            </a:pPr>
            <a:r>
              <a:rPr lang="ru-RU" altLang="ru-RU" sz="115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«Доля пациентов, перенесших операций на головной мозг с развитием неврологических дефицитов» Данный показатель </a:t>
            </a:r>
            <a:r>
              <a:rPr lang="ru-RU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отчетного периода растет до 12% при пороговом значении 8% из-за увеличения количество пациентов с опухолями головного мозга в стадии клинической декомпенсации, а также с наличием </a:t>
            </a:r>
            <a:r>
              <a:rPr lang="kk-KZ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тяжелых сопутствующих заболеваний</a:t>
            </a:r>
            <a:r>
              <a:rPr lang="ru-RU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таких как ХОБЛ, артериальная гипертензия, хроническая почечная недостаточность, сахарный диабет.</a:t>
            </a:r>
          </a:p>
          <a:p>
            <a:pPr algn="just">
              <a:defRPr/>
            </a:pPr>
            <a:r>
              <a:rPr lang="kk-KZ" altLang="ru-RU" sz="115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«Увеличение средней занятости койки» </a:t>
            </a:r>
            <a:r>
              <a:rPr lang="kk-KZ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сравнении с 2016 годом данный показатель растет до 94% против 91% при среднем нормативе 95%. Не достижение плана </a:t>
            </a:r>
            <a:r>
              <a:rPr lang="ru-RU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связано с уменьшением </a:t>
            </a:r>
            <a:r>
              <a:rPr lang="ru-RU" altLang="ru-RU" sz="115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финансирования по ГОБМП и роста дорогостоящих операций 3-5 </a:t>
            </a:r>
            <a:r>
              <a:rPr lang="ru-RU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 сложности. А также с вынужденным отказом в госпитализации Центром плановых пациентов  с регионов в связи с приездом </a:t>
            </a:r>
            <a:r>
              <a:rPr lang="ru-RU" altLang="ru-RU" sz="115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недообследованных</a:t>
            </a:r>
            <a:r>
              <a:rPr lang="ru-RU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пациентов и пациентов с сопутствующими патологиями, являющимися противопоказаниями для оперативного вмешательства, по причине отказа от госпитализации. </a:t>
            </a:r>
          </a:p>
          <a:p>
            <a:pPr algn="just">
              <a:defRPr/>
            </a:pPr>
            <a:r>
              <a:rPr lang="ru-RU" altLang="ru-RU" sz="1150" dirty="0" smtClean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Кроме того, в отчетном году госпитализация в детское нейрохирургическое отделение была временно прекращена (22.06. по 25.07.2017г.) в связи с продлением карантина по ветряной оспе. </a:t>
            </a:r>
            <a:r>
              <a:rPr lang="ru-RU" altLang="ru-RU" sz="1150" b="1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</p:txBody>
      </p:sp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971550" y="260350"/>
            <a:ext cx="7885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1600" b="1" u="sng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1</a:t>
            </a:r>
            <a:r>
              <a:rPr lang="kk-KZ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600" b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Устойчивый высокий уровень качества медицинской помощи</a:t>
            </a: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981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16035</TotalTime>
  <Words>3354</Words>
  <Application>Microsoft Office PowerPoint</Application>
  <PresentationFormat>Экран (4:3)</PresentationFormat>
  <Paragraphs>564</Paragraphs>
  <Slides>22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 Unicode MS</vt:lpstr>
      <vt:lpstr>BatangChe</vt:lpstr>
      <vt:lpstr>Arial</vt:lpstr>
      <vt:lpstr>Calibri</vt:lpstr>
      <vt:lpstr>Century Gothic</vt:lpstr>
      <vt:lpstr>Times New Roman</vt:lpstr>
      <vt:lpstr>Wingdings</vt:lpstr>
      <vt:lpstr>Тема Office</vt:lpstr>
      <vt:lpstr>Диаграмма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Neuro</dc:creator>
  <cp:lastModifiedBy>Изимов Айдархан</cp:lastModifiedBy>
  <cp:revision>1359</cp:revision>
  <cp:lastPrinted>2018-07-27T09:36:22Z</cp:lastPrinted>
  <dcterms:created xsi:type="dcterms:W3CDTF">2016-07-28T05:05:59Z</dcterms:created>
  <dcterms:modified xsi:type="dcterms:W3CDTF">2018-09-18T06:33:31Z</dcterms:modified>
</cp:coreProperties>
</file>